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6" r:id="rId2"/>
    <p:sldId id="267" r:id="rId3"/>
    <p:sldId id="268" r:id="rId4"/>
    <p:sldId id="297" r:id="rId5"/>
    <p:sldId id="298" r:id="rId6"/>
    <p:sldId id="299" r:id="rId7"/>
    <p:sldId id="300" r:id="rId8"/>
    <p:sldId id="292" r:id="rId9"/>
    <p:sldId id="278" r:id="rId10"/>
    <p:sldId id="277" r:id="rId11"/>
    <p:sldId id="293" r:id="rId12"/>
    <p:sldId id="295" r:id="rId13"/>
    <p:sldId id="296" r:id="rId14"/>
    <p:sldId id="294" r:id="rId15"/>
  </p:sldIdLst>
  <p:sldSz cx="10688638" cy="7562850"/>
  <p:notesSz cx="6858000" cy="9144000"/>
  <p:defaultTextStyle>
    <a:defPPr>
      <a:defRPr lang="de-DE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0014"/>
    <a:srgbClr val="E5F8FF"/>
    <a:srgbClr val="ACACAC"/>
    <a:srgbClr val="4B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4" autoAdjust="0"/>
    <p:restoredTop sz="89943" autoAdjust="0"/>
  </p:normalViewPr>
  <p:slideViewPr>
    <p:cSldViewPr snapToGrid="0" snapToObjects="1" showGuides="1">
      <p:cViewPr>
        <p:scale>
          <a:sx n="71" d="100"/>
          <a:sy n="71" d="100"/>
        </p:scale>
        <p:origin x="-954" y="72"/>
      </p:cViewPr>
      <p:guideLst>
        <p:guide orient="horz" pos="483"/>
        <p:guide orient="horz" pos="1038"/>
        <p:guide orient="horz" pos="1505"/>
        <p:guide orient="horz" pos="2782"/>
        <p:guide orient="horz" pos="4623"/>
        <p:guide pos="5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 b="1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RE installed capacity 2014 in MW</c:v>
                </c:pt>
              </c:strCache>
            </c:strRef>
          </c:tx>
          <c:dPt>
            <c:idx val="1"/>
            <c:bubble3D val="0"/>
            <c:spPr>
              <a:solidFill>
                <a:srgbClr val="ACACAC"/>
              </a:solidFill>
            </c:spPr>
          </c:dPt>
          <c:dPt>
            <c:idx val="2"/>
            <c:bubble3D val="0"/>
            <c:spPr>
              <a:solidFill>
                <a:srgbClr val="9F0014"/>
              </a:solidFill>
            </c:spPr>
          </c:dPt>
          <c:dLbls>
            <c:dLbl>
              <c:idx val="0"/>
              <c:layout>
                <c:manualLayout>
                  <c:x val="0.1475878100118295"/>
                  <c:y val="-0.3808889502778329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6.0418971030737317E-2"/>
                  <c:y val="0.1425819614343143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0.19444026192294211"/>
                  <c:y val="9.275533724112330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Tabelle1!$A$2:$A$4</c:f>
              <c:strCache>
                <c:ptCount val="3"/>
                <c:pt idx="0">
                  <c:v>Wind</c:v>
                </c:pt>
                <c:pt idx="1">
                  <c:v>Hydro</c:v>
                </c:pt>
                <c:pt idx="2">
                  <c:v>PV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245</c:v>
                </c:pt>
                <c:pt idx="1">
                  <c:v>62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872374207683827"/>
          <c:y val="0.25802188820318595"/>
          <c:w val="0.36281677002827595"/>
          <c:h val="0.70943375602561842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Generation capacity 2014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0.19073157992662759"/>
                  <c:y val="-0.2644437991620330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0.22781827602347185"/>
                  <c:y val="0.1250097959675065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Tabelle1!$A$2:$A$3</c:f>
              <c:strCache>
                <c:ptCount val="2"/>
                <c:pt idx="0">
                  <c:v>Thermal (gas)</c:v>
                </c:pt>
                <c:pt idx="1">
                  <c:v>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 formatCode="#,##0">
                  <c:v>4492</c:v>
                </c:pt>
                <c:pt idx="1">
                  <c:v>322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Electricity production</c:v>
                </c:pt>
              </c:strCache>
            </c:strRef>
          </c:tx>
          <c:dLbls>
            <c:dLbl>
              <c:idx val="0"/>
              <c:layout>
                <c:manualLayout>
                  <c:x val="-0.46048736876640423"/>
                  <c:y val="-0.144687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27634875328083991"/>
                  <c:y val="6.675344488188976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Tabelle1!$A$2:$A$4</c:f>
              <c:strCache>
                <c:ptCount val="3"/>
                <c:pt idx="0">
                  <c:v>Thermal</c:v>
                </c:pt>
                <c:pt idx="1">
                  <c:v>Hydro</c:v>
                </c:pt>
                <c:pt idx="2">
                  <c:v>Wind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0.87</c:v>
                </c:pt>
                <c:pt idx="1">
                  <c:v>8.2000000000000003E-2</c:v>
                </c:pt>
                <c:pt idx="2">
                  <c:v>2.8000000000000001E-2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4075D-357E-4585-8151-9858B62831DD}" type="datetimeFigureOut">
              <a:rPr lang="de-DE" smtClean="0"/>
              <a:t>24.03.2015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3C392-8AFE-42A9-B5D9-7CE784A6AE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90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gif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jpeg"/><Relationship Id="rId25" Type="http://schemas.openxmlformats.org/officeDocument/2006/relationships/image" Target="../media/image32.png"/><Relationship Id="rId2" Type="http://schemas.openxmlformats.org/officeDocument/2006/relationships/image" Target="../media/image6.jpeg"/><Relationship Id="rId16" Type="http://schemas.openxmlformats.org/officeDocument/2006/relationships/image" Target="../media/image23.gif"/><Relationship Id="rId20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jpe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gif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gif"/><Relationship Id="rId27" Type="http://schemas.openxmlformats.org/officeDocument/2006/relationships/image" Target="../media/image34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solidFill>
            <a:srgbClr val="9F00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234000" rIns="216000" bIns="234000" rtlCol="0" anchor="ctr"/>
          <a:lstStyle/>
          <a:p>
            <a:pPr algn="ctr"/>
            <a:endParaRPr lang="de-DE" sz="2200">
              <a:latin typeface="DINOT-Bold"/>
              <a:cs typeface="DINOT-Bold"/>
            </a:endParaRPr>
          </a:p>
        </p:txBody>
      </p:sp>
      <p:pic>
        <p:nvPicPr>
          <p:cNvPr id="9" name="Bild 8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67010" y="369316"/>
            <a:ext cx="1187196" cy="1115568"/>
          </a:xfrm>
          <a:prstGeom prst="rect">
            <a:avLst/>
          </a:prstGeom>
        </p:spPr>
      </p:pic>
      <p:sp>
        <p:nvSpPr>
          <p:cNvPr id="5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28648" y="4416425"/>
            <a:ext cx="8774152" cy="11424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3600" b="0">
                <a:solidFill>
                  <a:srgbClr val="FFFFFF"/>
                </a:solidFill>
                <a:latin typeface="DINOT-Bold"/>
                <a:cs typeface="DINOT-Bold"/>
              </a:defRPr>
            </a:lvl1pPr>
            <a:lvl2pPr marL="0" indent="0">
              <a:spcAft>
                <a:spcPts val="1400"/>
              </a:spcAft>
              <a:buNone/>
              <a:defRPr sz="2200">
                <a:solidFill>
                  <a:srgbClr val="FFFFFF"/>
                </a:solidFill>
                <a:latin typeface="DINOT-Bold"/>
                <a:cs typeface="DINOT-Bold"/>
              </a:defRPr>
            </a:lvl2pPr>
            <a:lvl3pPr marL="0" indent="0">
              <a:buNone/>
              <a:defRPr sz="1600">
                <a:solidFill>
                  <a:srgbClr val="FFFFFF"/>
                </a:solidFill>
                <a:latin typeface="DINOT"/>
                <a:cs typeface="DINOT"/>
              </a:defRPr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Title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endParaRPr lang="de-DE" dirty="0" smtClean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8648" y="5721790"/>
            <a:ext cx="8774152" cy="74238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2200" baseline="0">
                <a:solidFill>
                  <a:schemeClr val="bg1"/>
                </a:solidFill>
                <a:latin typeface="DINOT-Bold" pitchFamily="34" charset="0"/>
              </a:defRPr>
            </a:lvl1pPr>
          </a:lstStyle>
          <a:p>
            <a:pPr lvl="0"/>
            <a:r>
              <a:rPr lang="de-DE" dirty="0" smtClean="0"/>
              <a:t>Occasion - Location, Date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28648" y="6663350"/>
            <a:ext cx="8774152" cy="27160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1"/>
                </a:solidFill>
                <a:latin typeface="DINOT" pitchFamily="34" charset="0"/>
              </a:defRPr>
            </a:lvl1pPr>
          </a:lstStyle>
          <a:p>
            <a:pPr lvl="0"/>
            <a:r>
              <a:rPr lang="de-DE" dirty="0" smtClean="0"/>
              <a:t>Speaker, Position, Company</a:t>
            </a:r>
          </a:p>
        </p:txBody>
      </p:sp>
      <p:pic>
        <p:nvPicPr>
          <p:cNvPr id="1026" name="Picture 2" descr="Z:\Vorlagen\Grafiken\weltkart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427813"/>
            <a:ext cx="3776947" cy="175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 descr="gizlogo-standard-rgb.gif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7998" y="167919"/>
            <a:ext cx="1688306" cy="1688306"/>
          </a:xfrm>
          <a:prstGeom prst="rect">
            <a:avLst/>
          </a:prstGeom>
        </p:spPr>
      </p:pic>
      <p:pic>
        <p:nvPicPr>
          <p:cNvPr id="11" name="Grafik 10" descr="C:\Users\taenzler\Desktop\ffu-logo-final1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654" y="369320"/>
            <a:ext cx="1760220" cy="1007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9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Ergebni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897435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772823" y="1446214"/>
            <a:ext cx="9359158" cy="5053012"/>
          </a:xfrm>
        </p:spPr>
        <p:txBody>
          <a:bodyPr/>
          <a:lstStyle>
            <a:lvl1pPr>
              <a:buSzPct val="100000"/>
              <a:buFontTx/>
              <a:buBlip>
                <a:blip r:embed="rId3"/>
              </a:buBlip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 –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solidFill>
            <a:srgbClr val="9F00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948411" y="5547689"/>
            <a:ext cx="2637759" cy="887422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-Bold"/>
                <a:ea typeface="+mn-ea"/>
                <a:cs typeface="DINOT-Bold"/>
              </a:rPr>
              <a:t>adelphi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Caspar-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Theyss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-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Strasse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 14a 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14193 Berlin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3820592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T	+49	(0)30-89 000 68-0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F	+49	(0)30-89 000 68-10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577761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www.adelphi.de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office@adelphi.de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71597" y="4362107"/>
            <a:ext cx="6271585" cy="273267"/>
          </a:xfrm>
        </p:spPr>
        <p:txBody>
          <a:bodyPr>
            <a:normAutofit/>
          </a:bodyPr>
          <a:lstStyle>
            <a:lvl1pPr marL="0" indent="1588">
              <a:defRPr sz="1600" b="1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smtClean="0"/>
              <a:t>Name Speaker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64738" y="4635379"/>
            <a:ext cx="6280187" cy="271604"/>
          </a:xfrm>
        </p:spPr>
        <p:txBody>
          <a:bodyPr>
            <a:normAutofit/>
          </a:bodyPr>
          <a:lstStyle>
            <a:lvl1pPr marL="0" indent="1588">
              <a:defRPr sz="1600" b="0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smtClean="0"/>
              <a:t>Position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64738" y="4906983"/>
            <a:ext cx="6280187" cy="262549"/>
          </a:xfrm>
        </p:spPr>
        <p:txBody>
          <a:bodyPr>
            <a:normAutofit/>
          </a:bodyPr>
          <a:lstStyle>
            <a:lvl1pPr marL="0" indent="1588">
              <a:defRPr sz="1600" b="0" baseline="0">
                <a:solidFill>
                  <a:schemeClr val="bg1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err="1" smtClean="0"/>
              <a:t>E-mail</a:t>
            </a:r>
            <a:r>
              <a:rPr lang="de-DE" dirty="0" smtClean="0"/>
              <a:t> </a:t>
            </a:r>
            <a:r>
              <a:rPr lang="de-DE" dirty="0" err="1" smtClean="0"/>
              <a:t>address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 -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noFill/>
          <a:ln w="19050" cap="flat" cmpd="sng" algn="ctr">
            <a:solidFill>
              <a:srgbClr val="9F0014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939358" y="5547689"/>
            <a:ext cx="2637759" cy="887422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-Bold"/>
                <a:ea typeface="+mn-ea"/>
                <a:cs typeface="DINOT-Bold"/>
              </a:rPr>
              <a:t>adelphi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Caspar-Theyss-Strasse 14a 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14193 Berlin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3811539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T	+49	(0)30-89 000 68-0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F	+49	(0)30-89 000 68-10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514390" y="5845206"/>
            <a:ext cx="2637759" cy="589905"/>
          </a:xfrm>
          <a:prstGeom prst="rect">
            <a:avLst/>
          </a:prstGeom>
          <a:noFill/>
        </p:spPr>
        <p:txBody>
          <a:bodyPr wrap="square" lIns="0" rIns="0" bIns="0" rtlCol="0" anchor="b">
            <a:sp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www.adelphi.de</a:t>
            </a:r>
          </a:p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9F0014"/>
              </a:buClr>
              <a:buSzTx/>
              <a:buFont typeface="Lucida Grande"/>
              <a:buNone/>
              <a:tabLst>
                <a:tab pos="265113" algn="l"/>
                <a:tab pos="646113" algn="l"/>
              </a:tabLst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9F0014"/>
                </a:solidFill>
                <a:effectLst/>
                <a:uLnTx/>
                <a:uFillTx/>
                <a:latin typeface="DINOT"/>
                <a:ea typeface="+mn-ea"/>
                <a:cs typeface="DINOT"/>
              </a:rPr>
              <a:t>office@adelphi.de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40112" y="4362107"/>
            <a:ext cx="6271585" cy="273267"/>
          </a:xfrm>
        </p:spPr>
        <p:txBody>
          <a:bodyPr>
            <a:normAutofit/>
          </a:bodyPr>
          <a:lstStyle>
            <a:lvl1pPr marL="0" indent="0">
              <a:buNone/>
              <a:defRPr sz="1600" b="1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smtClean="0"/>
              <a:t>Name Speaker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942306" y="4635379"/>
            <a:ext cx="6280187" cy="271604"/>
          </a:xfr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smtClean="0"/>
              <a:t>Position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42306" y="4906983"/>
            <a:ext cx="6280187" cy="262549"/>
          </a:xfr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rgbClr val="9F0014"/>
                </a:solidFill>
              </a:defRPr>
            </a:lvl1pPr>
            <a:lvl2pPr marL="0" indent="1588">
              <a:defRPr/>
            </a:lvl2pPr>
            <a:lvl3pPr marL="0" indent="1588">
              <a:defRPr/>
            </a:lvl3pPr>
            <a:lvl4pPr marL="0" indent="1588">
              <a:defRPr/>
            </a:lvl4pPr>
            <a:lvl5pPr marL="0" indent="1588">
              <a:defRPr/>
            </a:lvl5pPr>
          </a:lstStyle>
          <a:p>
            <a:pPr lvl="0"/>
            <a:r>
              <a:rPr lang="de-DE" dirty="0" err="1" smtClean="0"/>
              <a:t>E-mail</a:t>
            </a:r>
            <a:r>
              <a:rPr lang="de-DE" dirty="0" smtClean="0"/>
              <a:t> </a:t>
            </a:r>
            <a:r>
              <a:rPr lang="de-DE" dirty="0" err="1" smtClean="0"/>
              <a:t>address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en- und Leistungsspekt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 txBox="1">
            <a:spLocks/>
          </p:cNvSpPr>
          <p:nvPr userDrawn="1"/>
        </p:nvSpPr>
        <p:spPr bwMode="auto">
          <a:xfrm>
            <a:off x="5734050" y="2441575"/>
            <a:ext cx="4638675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noProof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Strategies and solutions</a:t>
            </a:r>
            <a:r>
              <a:rPr lang="en-GB" sz="2200" baseline="0" noProof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 for global sustainability topics</a:t>
            </a:r>
            <a:endParaRPr lang="en-GB" sz="2200" noProof="0" dirty="0" smtClean="0">
              <a:latin typeface="DINOT" pitchFamily="34" charset="0"/>
              <a:ea typeface="DINOT-Medium" pitchFamily="34" charset="0"/>
              <a:cs typeface="Arial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noProof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Integrated research and consulting approach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Interdisciplinary team</a:t>
            </a:r>
            <a:r>
              <a:rPr lang="en-GB" sz="2200" baseline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 of experts with</a:t>
            </a:r>
            <a:r>
              <a:rPr lang="en-GB" sz="220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 100 staff members 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Global network of partners and service providers</a:t>
            </a: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Arial" pitchFamily="34" charset="0"/>
              <a:buChar char="•"/>
            </a:pPr>
            <a:r>
              <a:rPr lang="en-GB" sz="220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Worldwide over</a:t>
            </a:r>
            <a:r>
              <a:rPr lang="en-GB" sz="2200" baseline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 7</a:t>
            </a:r>
            <a:r>
              <a:rPr lang="en-GB" sz="220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00 successfully</a:t>
            </a:r>
            <a:r>
              <a:rPr lang="en-GB" sz="2200" baseline="0" dirty="0" smtClean="0">
                <a:latin typeface="DINOT" pitchFamily="34" charset="0"/>
                <a:ea typeface="DINOT-Medium" pitchFamily="34" charset="0"/>
                <a:cs typeface="Arial" pitchFamily="34" charset="0"/>
              </a:rPr>
              <a:t> completed projects</a:t>
            </a:r>
            <a:endParaRPr lang="en-GB" sz="2200" dirty="0" smtClean="0">
              <a:latin typeface="DINOT" pitchFamily="34" charset="0"/>
              <a:ea typeface="DINOT-Medium" pitchFamily="34" charset="0"/>
              <a:cs typeface="Arial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endParaRPr lang="de-DE" sz="2200" dirty="0">
              <a:solidFill>
                <a:srgbClr val="4B4B4B"/>
              </a:solidFill>
              <a:latin typeface="DINOT" pitchFamily="34" charset="0"/>
              <a:ea typeface="DINOT-Medium" pitchFamily="34" charset="0"/>
              <a:cs typeface="Arial" pitchFamily="34" charset="0"/>
            </a:endParaRP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3" name="Bild 10" descr="pfei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88" y="1467675"/>
            <a:ext cx="3302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 userDrawn="1"/>
        </p:nvSpPr>
        <p:spPr>
          <a:xfrm>
            <a:off x="463000" y="428214"/>
            <a:ext cx="2907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Topics and Services</a:t>
            </a:r>
            <a:endParaRPr lang="en-GB" sz="2400" noProof="0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911788" y="1388856"/>
            <a:ext cx="9460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 smtClean="0">
                <a:solidFill>
                  <a:schemeClr val="tx2"/>
                </a:solidFill>
                <a:latin typeface="DINOT-Bold" pitchFamily="34" charset="0"/>
              </a:rPr>
              <a:t>Creative Solutions and Service Provider for</a:t>
            </a:r>
          </a:p>
          <a:p>
            <a:r>
              <a:rPr lang="en-GB" b="1" noProof="0" dirty="0" smtClean="0">
                <a:solidFill>
                  <a:schemeClr val="tx2"/>
                </a:solidFill>
                <a:latin typeface="DINOT-Bold" pitchFamily="34" charset="0"/>
              </a:rPr>
              <a:t>ecological, social</a:t>
            </a:r>
            <a:r>
              <a:rPr lang="en-GB" b="1" noProof="0" smtClean="0">
                <a:solidFill>
                  <a:schemeClr val="tx2"/>
                </a:solidFill>
                <a:latin typeface="DINOT-Bold" pitchFamily="34" charset="0"/>
              </a:rPr>
              <a:t>, economic, </a:t>
            </a:r>
            <a:r>
              <a:rPr lang="en-GB" b="1" noProof="0" dirty="0" smtClean="0">
                <a:solidFill>
                  <a:schemeClr val="tx2"/>
                </a:solidFill>
                <a:latin typeface="DINOT-Bold" pitchFamily="34" charset="0"/>
              </a:rPr>
              <a:t>and political challenges</a:t>
            </a:r>
            <a:endParaRPr lang="en-GB" b="1" noProof="0" dirty="0">
              <a:solidFill>
                <a:schemeClr val="tx2"/>
              </a:solidFill>
              <a:latin typeface="DINOT-Bold" pitchFamily="34" charset="0"/>
            </a:endParaRPr>
          </a:p>
        </p:txBody>
      </p:sp>
      <p:pic>
        <p:nvPicPr>
          <p:cNvPr id="2" name="Picture 2" descr="Z:\Vorlagen\Powerpoint\infografik\infografik_english\Folie1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58543" y="2426917"/>
            <a:ext cx="4104000" cy="4072308"/>
          </a:xfrm>
          <a:prstGeom prst="rect">
            <a:avLst/>
          </a:prstGeom>
          <a:noFill/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3125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sere Auftragge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84" name="Rechteck 83"/>
          <p:cNvSpPr/>
          <p:nvPr userDrawn="1"/>
        </p:nvSpPr>
        <p:spPr>
          <a:xfrm>
            <a:off x="439250" y="442327"/>
            <a:ext cx="3240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Clients (Samples)</a:t>
            </a:r>
            <a:endParaRPr lang="en-GB" sz="2400" noProof="0" dirty="0"/>
          </a:p>
        </p:txBody>
      </p:sp>
      <p:grpSp>
        <p:nvGrpSpPr>
          <p:cNvPr id="102" name="Gruppieren 101"/>
          <p:cNvGrpSpPr/>
          <p:nvPr userDrawn="1"/>
        </p:nvGrpSpPr>
        <p:grpSpPr>
          <a:xfrm>
            <a:off x="558000" y="1062000"/>
            <a:ext cx="9576000" cy="5782438"/>
            <a:chOff x="558000" y="1062000"/>
            <a:chExt cx="9576000" cy="5782438"/>
          </a:xfrm>
        </p:grpSpPr>
        <p:sp>
          <p:nvSpPr>
            <p:cNvPr id="5" name="Rechteck 4"/>
            <p:cNvSpPr/>
            <p:nvPr userDrawn="1"/>
          </p:nvSpPr>
          <p:spPr>
            <a:xfrm>
              <a:off x="592138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International Institutions</a:t>
              </a:r>
              <a:endParaRPr lang="en-GB" sz="1800" noProof="0" dirty="0">
                <a:solidFill>
                  <a:schemeClr val="bg1"/>
                </a:solidFill>
                <a:latin typeface="DINOT-Bold"/>
                <a:cs typeface="DINOT-Bold"/>
              </a:endParaRPr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2981325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Governance</a:t>
              </a:r>
              <a:endParaRPr lang="en-GB" sz="1800" noProof="0" dirty="0">
                <a:solidFill>
                  <a:schemeClr val="bg1"/>
                </a:solidFill>
                <a:latin typeface="DINOT-Bold"/>
                <a:cs typeface="DINOT-Bold"/>
              </a:endParaRPr>
            </a:p>
          </p:txBody>
        </p:sp>
        <p:sp>
          <p:nvSpPr>
            <p:cNvPr id="7" name="Rechteck 6"/>
            <p:cNvSpPr/>
            <p:nvPr userDrawn="1"/>
          </p:nvSpPr>
          <p:spPr>
            <a:xfrm>
              <a:off x="5370513" y="1276350"/>
              <a:ext cx="2339975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Science</a:t>
              </a:r>
              <a:b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</a:b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NGOs</a:t>
              </a:r>
              <a:endParaRPr lang="en-GB" sz="1800" noProof="0" dirty="0">
                <a:solidFill>
                  <a:schemeClr val="bg1"/>
                </a:solidFill>
                <a:latin typeface="DINOT-Bold"/>
                <a:cs typeface="DINOT-Bold"/>
              </a:endParaRPr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7758113" y="1276350"/>
              <a:ext cx="2341562" cy="720725"/>
            </a:xfrm>
            <a:prstGeom prst="rect">
              <a:avLst/>
            </a:prstGeom>
            <a:solidFill>
              <a:srgbClr val="9F001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Businesses/</a:t>
              </a:r>
              <a:b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</a:br>
              <a:r>
                <a:rPr lang="en-GB" sz="1800" noProof="0" dirty="0" smtClean="0">
                  <a:solidFill>
                    <a:schemeClr val="bg1"/>
                  </a:solidFill>
                  <a:latin typeface="DINOT-Bold"/>
                  <a:cs typeface="DINOT-Bold"/>
                </a:rPr>
                <a:t>Organisations</a:t>
              </a:r>
              <a:endParaRPr lang="en-GB" sz="1800" noProof="0" dirty="0">
                <a:solidFill>
                  <a:schemeClr val="bg1"/>
                </a:solidFill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92138" y="28098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92138" y="434340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592138" y="5886450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21" name="Gruppieren 152"/>
            <p:cNvGrpSpPr>
              <a:grpSpLocks/>
            </p:cNvGrpSpPr>
            <p:nvPr userDrawn="1"/>
          </p:nvGrpSpPr>
          <p:grpSpPr bwMode="auto">
            <a:xfrm>
              <a:off x="592138" y="5115792"/>
              <a:ext cx="2339975" cy="720725"/>
              <a:chOff x="601663" y="5114925"/>
              <a:chExt cx="2340000" cy="720000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601663" y="511492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23" name="Picture 11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1347" y="5150925"/>
                <a:ext cx="680633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6" name="Rechteck 25"/>
            <p:cNvSpPr/>
            <p:nvPr/>
          </p:nvSpPr>
          <p:spPr bwMode="auto">
            <a:xfrm>
              <a:off x="2981325" y="28098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31" name="Rechteck 30"/>
            <p:cNvSpPr/>
            <p:nvPr/>
          </p:nvSpPr>
          <p:spPr bwMode="auto">
            <a:xfrm>
              <a:off x="5370513" y="35845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33" name="Gruppieren 192"/>
            <p:cNvGrpSpPr>
              <a:grpSpLocks/>
            </p:cNvGrpSpPr>
            <p:nvPr userDrawn="1"/>
          </p:nvGrpSpPr>
          <p:grpSpPr bwMode="auto">
            <a:xfrm>
              <a:off x="5370513" y="4343400"/>
              <a:ext cx="2339975" cy="720725"/>
              <a:chOff x="5379509" y="4343400"/>
              <a:chExt cx="2340000" cy="720000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5379509" y="434340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35" name="Picture 13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5300" y="4379400"/>
                <a:ext cx="488418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6" name="Gruppieren 194"/>
            <p:cNvGrpSpPr>
              <a:grpSpLocks/>
            </p:cNvGrpSpPr>
            <p:nvPr userDrawn="1"/>
          </p:nvGrpSpPr>
          <p:grpSpPr bwMode="auto">
            <a:xfrm>
              <a:off x="5370513" y="2809875"/>
              <a:ext cx="2339975" cy="720725"/>
              <a:chOff x="5379509" y="2809875"/>
              <a:chExt cx="2340000" cy="720000"/>
            </a:xfrm>
          </p:grpSpPr>
          <p:sp>
            <p:nvSpPr>
              <p:cNvPr id="37" name="Rechteck 36"/>
              <p:cNvSpPr/>
              <p:nvPr/>
            </p:nvSpPr>
            <p:spPr>
              <a:xfrm>
                <a:off x="5379509" y="280987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38" name="Picture 13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9509" y="2966787"/>
                <a:ext cx="2160000" cy="406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5" name="Gruppieren 234"/>
            <p:cNvGrpSpPr>
              <a:grpSpLocks/>
            </p:cNvGrpSpPr>
            <p:nvPr userDrawn="1"/>
          </p:nvGrpSpPr>
          <p:grpSpPr bwMode="auto">
            <a:xfrm>
              <a:off x="2981325" y="4343400"/>
              <a:ext cx="2339975" cy="720725"/>
              <a:chOff x="2981061" y="4343400"/>
              <a:chExt cx="2340000" cy="720000"/>
            </a:xfrm>
          </p:grpSpPr>
          <p:sp>
            <p:nvSpPr>
              <p:cNvPr id="46" name="Rechteck 45"/>
              <p:cNvSpPr/>
              <p:nvPr/>
            </p:nvSpPr>
            <p:spPr>
              <a:xfrm>
                <a:off x="2981061" y="434340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47" name="Picture 11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86642" y="4487400"/>
                <a:ext cx="1528838" cy="43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8" name="Gruppieren 206"/>
            <p:cNvGrpSpPr>
              <a:grpSpLocks/>
            </p:cNvGrpSpPr>
            <p:nvPr userDrawn="1"/>
          </p:nvGrpSpPr>
          <p:grpSpPr bwMode="auto">
            <a:xfrm>
              <a:off x="5370513" y="5886450"/>
              <a:ext cx="2339975" cy="720725"/>
              <a:chOff x="5379509" y="5886450"/>
              <a:chExt cx="2340000" cy="720000"/>
            </a:xfrm>
          </p:grpSpPr>
          <p:sp>
            <p:nvSpPr>
              <p:cNvPr id="49" name="Rechteck 48"/>
              <p:cNvSpPr/>
              <p:nvPr/>
            </p:nvSpPr>
            <p:spPr>
              <a:xfrm>
                <a:off x="5379509" y="588645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50" name="Picture 13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36242" y="5922450"/>
                <a:ext cx="1026535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" name="Rechteck 51"/>
            <p:cNvSpPr/>
            <p:nvPr/>
          </p:nvSpPr>
          <p:spPr bwMode="auto">
            <a:xfrm>
              <a:off x="5370513" y="2046288"/>
              <a:ext cx="2339975" cy="71913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grpSp>
          <p:nvGrpSpPr>
            <p:cNvPr id="54" name="Gruppieren 230"/>
            <p:cNvGrpSpPr>
              <a:grpSpLocks/>
            </p:cNvGrpSpPr>
            <p:nvPr userDrawn="1"/>
          </p:nvGrpSpPr>
          <p:grpSpPr bwMode="auto">
            <a:xfrm>
              <a:off x="7758113" y="2046288"/>
              <a:ext cx="2341562" cy="719137"/>
              <a:chOff x="7758906" y="2038350"/>
              <a:chExt cx="2340000" cy="720000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7758906" y="203835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56" name="Picture 139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74906" y="2200394"/>
                <a:ext cx="1908000" cy="39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7" name="Gruppieren 232"/>
            <p:cNvGrpSpPr>
              <a:grpSpLocks/>
            </p:cNvGrpSpPr>
            <p:nvPr userDrawn="1"/>
          </p:nvGrpSpPr>
          <p:grpSpPr bwMode="auto">
            <a:xfrm>
              <a:off x="7758113" y="3584575"/>
              <a:ext cx="2341562" cy="720725"/>
              <a:chOff x="7758906" y="3571875"/>
              <a:chExt cx="2340000" cy="720000"/>
            </a:xfrm>
          </p:grpSpPr>
          <p:sp>
            <p:nvSpPr>
              <p:cNvPr id="58" name="Rechteck 57"/>
              <p:cNvSpPr/>
              <p:nvPr/>
            </p:nvSpPr>
            <p:spPr>
              <a:xfrm>
                <a:off x="7758906" y="357187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59" name="Picture 14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00906" y="3754800"/>
                <a:ext cx="1656000" cy="354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0" name="Gruppieren 236"/>
            <p:cNvGrpSpPr>
              <a:grpSpLocks/>
            </p:cNvGrpSpPr>
            <p:nvPr userDrawn="1"/>
          </p:nvGrpSpPr>
          <p:grpSpPr bwMode="auto">
            <a:xfrm>
              <a:off x="7758113" y="4343400"/>
              <a:ext cx="2341562" cy="720725"/>
              <a:chOff x="7758906" y="4343400"/>
              <a:chExt cx="2340000" cy="720000"/>
            </a:xfrm>
          </p:grpSpPr>
          <p:sp>
            <p:nvSpPr>
              <p:cNvPr id="61" name="Rechteck 60"/>
              <p:cNvSpPr/>
              <p:nvPr/>
            </p:nvSpPr>
            <p:spPr>
              <a:xfrm>
                <a:off x="7758906" y="434340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62" name="Picture 14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47497" y="4379400"/>
                <a:ext cx="1562818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3" name="Gruppieren 226"/>
            <p:cNvGrpSpPr>
              <a:grpSpLocks/>
            </p:cNvGrpSpPr>
            <p:nvPr userDrawn="1"/>
          </p:nvGrpSpPr>
          <p:grpSpPr bwMode="auto">
            <a:xfrm>
              <a:off x="7758113" y="5114925"/>
              <a:ext cx="2341562" cy="720725"/>
              <a:chOff x="7768431" y="5114925"/>
              <a:chExt cx="2340000" cy="720000"/>
            </a:xfrm>
          </p:grpSpPr>
          <p:sp>
            <p:nvSpPr>
              <p:cNvPr id="64" name="Rechteck 63"/>
              <p:cNvSpPr/>
              <p:nvPr/>
            </p:nvSpPr>
            <p:spPr>
              <a:xfrm>
                <a:off x="7768431" y="5114925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65" name="Picture 146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89881" y="5150925"/>
                <a:ext cx="897101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6" name="Gruppieren 233"/>
            <p:cNvGrpSpPr>
              <a:grpSpLocks/>
            </p:cNvGrpSpPr>
            <p:nvPr userDrawn="1"/>
          </p:nvGrpSpPr>
          <p:grpSpPr bwMode="auto">
            <a:xfrm>
              <a:off x="7758113" y="5886450"/>
              <a:ext cx="2341562" cy="720725"/>
              <a:chOff x="7758906" y="5886450"/>
              <a:chExt cx="2340000" cy="720000"/>
            </a:xfrm>
          </p:grpSpPr>
          <p:sp>
            <p:nvSpPr>
              <p:cNvPr id="67" name="Rechteck 66"/>
              <p:cNvSpPr/>
              <p:nvPr/>
            </p:nvSpPr>
            <p:spPr>
              <a:xfrm>
                <a:off x="7758906" y="5886450"/>
                <a:ext cx="2340000" cy="72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68" name="Picture 148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8906" y="6005631"/>
                <a:ext cx="1260000" cy="481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2" name="Gruppieren 85"/>
            <p:cNvGrpSpPr>
              <a:grpSpLocks/>
            </p:cNvGrpSpPr>
            <p:nvPr userDrawn="1"/>
          </p:nvGrpSpPr>
          <p:grpSpPr bwMode="auto">
            <a:xfrm>
              <a:off x="2981325" y="5886450"/>
              <a:ext cx="2339975" cy="720725"/>
              <a:chOff x="2981325" y="5886450"/>
              <a:chExt cx="2339975" cy="720725"/>
            </a:xfrm>
          </p:grpSpPr>
          <p:sp>
            <p:nvSpPr>
              <p:cNvPr id="73" name="Rechteck 72"/>
              <p:cNvSpPr/>
              <p:nvPr/>
            </p:nvSpPr>
            <p:spPr bwMode="auto">
              <a:xfrm>
                <a:off x="2981325" y="5886450"/>
                <a:ext cx="2339975" cy="720725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74" name="Picture 83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3337" y="5956008"/>
                <a:ext cx="1035951" cy="58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5" name="Gruppieren 87"/>
            <p:cNvGrpSpPr>
              <a:grpSpLocks/>
            </p:cNvGrpSpPr>
            <p:nvPr userDrawn="1"/>
          </p:nvGrpSpPr>
          <p:grpSpPr bwMode="auto">
            <a:xfrm>
              <a:off x="592138" y="2046288"/>
              <a:ext cx="2339975" cy="719137"/>
              <a:chOff x="592138" y="2046288"/>
              <a:chExt cx="2339975" cy="719137"/>
            </a:xfrm>
          </p:grpSpPr>
          <p:sp>
            <p:nvSpPr>
              <p:cNvPr id="76" name="Rechteck 75"/>
              <p:cNvSpPr/>
              <p:nvPr/>
            </p:nvSpPr>
            <p:spPr bwMode="auto">
              <a:xfrm>
                <a:off x="592138" y="2046288"/>
                <a:ext cx="2339975" cy="719137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77" name="Picture 84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1578" y="2073202"/>
                <a:ext cx="621094" cy="665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9" name="Rechteck 78"/>
            <p:cNvSpPr/>
            <p:nvPr/>
          </p:nvSpPr>
          <p:spPr bwMode="auto">
            <a:xfrm>
              <a:off x="7758113" y="2809875"/>
              <a:ext cx="2341562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cxnSp>
          <p:nvCxnSpPr>
            <p:cNvPr id="81" name="Gerade Verbindung 80"/>
            <p:cNvCxnSpPr/>
            <p:nvPr userDrawn="1"/>
          </p:nvCxnSpPr>
          <p:spPr>
            <a:xfrm>
              <a:off x="558000" y="684285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 userDrawn="1"/>
          </p:nvCxnSpPr>
          <p:spPr>
            <a:xfrm>
              <a:off x="558000" y="106200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uppieren 89"/>
            <p:cNvGrpSpPr/>
            <p:nvPr userDrawn="1"/>
          </p:nvGrpSpPr>
          <p:grpSpPr>
            <a:xfrm>
              <a:off x="2981325" y="2046288"/>
              <a:ext cx="2339975" cy="719137"/>
              <a:chOff x="2981325" y="2046288"/>
              <a:chExt cx="2339975" cy="719137"/>
            </a:xfrm>
          </p:grpSpPr>
          <p:sp>
            <p:nvSpPr>
              <p:cNvPr id="28" name="Rechteck 27"/>
              <p:cNvSpPr/>
              <p:nvPr userDrawn="1"/>
            </p:nvSpPr>
            <p:spPr bwMode="auto">
              <a:xfrm>
                <a:off x="2981325" y="2046288"/>
                <a:ext cx="2339975" cy="719137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2051" name="Picture 3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 t="7600" b="20033"/>
              <a:stretch>
                <a:fillRect/>
              </a:stretch>
            </p:blipFill>
            <p:spPr bwMode="auto">
              <a:xfrm>
                <a:off x="3246077" y="2073202"/>
                <a:ext cx="1728819" cy="64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1" name="Gruppieren 90"/>
            <p:cNvGrpSpPr/>
            <p:nvPr userDrawn="1"/>
          </p:nvGrpSpPr>
          <p:grpSpPr>
            <a:xfrm>
              <a:off x="2981325" y="3584575"/>
              <a:ext cx="2339975" cy="720725"/>
              <a:chOff x="2981325" y="3584575"/>
              <a:chExt cx="2339975" cy="720725"/>
            </a:xfrm>
          </p:grpSpPr>
          <p:sp>
            <p:nvSpPr>
              <p:cNvPr id="43" name="Rechteck 42"/>
              <p:cNvSpPr/>
              <p:nvPr userDrawn="1"/>
            </p:nvSpPr>
            <p:spPr bwMode="auto">
              <a:xfrm>
                <a:off x="2981325" y="3584575"/>
                <a:ext cx="2339975" cy="720725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16000" tIns="234000" rIns="216000" bIns="234000" anchor="ctr"/>
              <a:lstStyle/>
              <a:p>
                <a:pPr algn="ctr">
                  <a:defRPr/>
                </a:pPr>
                <a:endParaRPr lang="de-DE" sz="1600" dirty="0">
                  <a:solidFill>
                    <a:schemeClr val="tx1"/>
                  </a:solidFill>
                  <a:latin typeface="DINOT-Bold"/>
                  <a:cs typeface="DINOT-Bold"/>
                </a:endParaRPr>
              </a:p>
            </p:txBody>
          </p:sp>
          <p:pic>
            <p:nvPicPr>
              <p:cNvPr id="2054" name="Picture 6" descr="C:\Dokumente und Einstellungen\hammesfahr\Desktop\bmz_en.gif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 b="4156"/>
              <a:stretch>
                <a:fillRect/>
              </a:stretch>
            </p:blipFill>
            <p:spPr bwMode="auto">
              <a:xfrm>
                <a:off x="3246077" y="3614316"/>
                <a:ext cx="1875038" cy="648000"/>
              </a:xfrm>
              <a:prstGeom prst="rect">
                <a:avLst/>
              </a:prstGeom>
              <a:noFill/>
            </p:spPr>
          </p:pic>
        </p:grpSp>
        <p:sp>
          <p:nvSpPr>
            <p:cNvPr id="19" name="Rechteck 18"/>
            <p:cNvSpPr/>
            <p:nvPr userDrawn="1"/>
          </p:nvSpPr>
          <p:spPr bwMode="auto">
            <a:xfrm>
              <a:off x="592138" y="358457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70" name="Rechteck 69"/>
            <p:cNvSpPr/>
            <p:nvPr userDrawn="1"/>
          </p:nvSpPr>
          <p:spPr bwMode="auto">
            <a:xfrm>
              <a:off x="2981325" y="511492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  <p:sp>
          <p:nvSpPr>
            <p:cNvPr id="40" name="Rechteck 39"/>
            <p:cNvSpPr/>
            <p:nvPr/>
          </p:nvSpPr>
          <p:spPr bwMode="auto">
            <a:xfrm>
              <a:off x="5370513" y="5114925"/>
              <a:ext cx="2339975" cy="72072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>
                <a:defRPr/>
              </a:pPr>
              <a:endParaRPr lang="de-DE" sz="1600" dirty="0">
                <a:solidFill>
                  <a:schemeClr val="tx1"/>
                </a:solidFill>
                <a:latin typeface="DINOT-Bold"/>
                <a:cs typeface="DINOT-Bold"/>
              </a:endParaRPr>
            </a:p>
          </p:txBody>
        </p:sp>
      </p:grpSp>
      <p:sp>
        <p:nvSpPr>
          <p:cNvPr id="8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26" name="Picture 2" descr="Z:\Public Relations und interne Kommunikation\Profil\Corporate Design\CD-Manual_und_Logos_Auftraggeber_Partner\KFW\KfW_Logo.jp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759" y="2942747"/>
            <a:ext cx="1139079" cy="45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rena.org/images/logo.gif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52" y="2970560"/>
            <a:ext cx="1748024" cy="45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lobalaccessibilitynews.com/files/2013/03/European-Commission-logo.png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794" y="3643013"/>
            <a:ext cx="836631" cy="61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7" descr="IFC Logo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42" y="4547265"/>
            <a:ext cx="2066688" cy="32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9" descr="Organisation for Economic Co-operation and Development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03" y="5957885"/>
            <a:ext cx="1582275" cy="58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1" descr="http://www.cifor.org/fileadmin/templatesnew/res/images/logo.gif"/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6" y="3658189"/>
            <a:ext cx="600075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13" descr="Fraunhofer Institut für System und Innovationsforschung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395" y="5282785"/>
            <a:ext cx="1669115" cy="44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15" descr="Kuoni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517" y="3051439"/>
            <a:ext cx="15906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493" y="2073202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96" y="2506303"/>
            <a:ext cx="2119301" cy="22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4" descr="Z:\Public Relations und interne Kommunikation\Profil\Corporate Design\CD-Manual_und_Logos_Auftraggeber_Partner\UBA\uba_160px.jpg"/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050" y="5212341"/>
            <a:ext cx="1097547" cy="54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6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ch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5303" y="2057400"/>
            <a:ext cx="3062287" cy="3922713"/>
            <a:chOff x="538163" y="2057400"/>
            <a:chExt cx="3062287" cy="3922714"/>
          </a:xfrm>
        </p:grpSpPr>
        <p:sp>
          <p:nvSpPr>
            <p:cNvPr id="6" name="Rechteck 5"/>
            <p:cNvSpPr/>
            <p:nvPr/>
          </p:nvSpPr>
          <p:spPr bwMode="auto">
            <a:xfrm>
              <a:off x="539750" y="2057400"/>
              <a:ext cx="3060700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Research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8163" y="4044951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Action and Accompanying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Research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8163" y="5367339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Foresight &amp; Delphi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9750" y="4708526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Market and Stakeholder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Analysis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6213"/>
              <a:ext cx="3060700" cy="61118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Policy Analysis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3378200"/>
              <a:ext cx="3062287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Legal Opinions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63799" y="430330"/>
            <a:ext cx="93059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Basic Research combined with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Practical Approaches </a:t>
            </a:r>
            <a:endParaRPr lang="en-GB" sz="2400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68832" y="1491518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313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ra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3715" y="2055813"/>
            <a:ext cx="3063875" cy="3927475"/>
            <a:chOff x="536575" y="2055813"/>
            <a:chExt cx="3063875" cy="3927098"/>
          </a:xfrm>
        </p:grpSpPr>
        <p:sp>
          <p:nvSpPr>
            <p:cNvPr id="6" name="Rechteck 5"/>
            <p:cNvSpPr/>
            <p:nvPr/>
          </p:nvSpPr>
          <p:spPr bwMode="auto">
            <a:xfrm>
              <a:off x="536575" y="5371782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Programme and Project Evaluation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6575" y="4706684"/>
              <a:ext cx="3059113" cy="61112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Management Consultation and Development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9750" y="4044759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Project Sponsorship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9750" y="3376486"/>
              <a:ext cx="3060700" cy="612716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Technology Consulting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41338" y="2055813"/>
              <a:ext cx="3059112" cy="611128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Consulting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2717736"/>
              <a:ext cx="3059113" cy="611129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Strategy Advice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51925" y="439424"/>
            <a:ext cx="9197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Scientific Expertise meets Constructive Problem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Solving</a:t>
            </a:r>
            <a:endParaRPr lang="en-GB" sz="2400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493838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819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lo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3875" cy="3924300"/>
            <a:chOff x="536575" y="2057400"/>
            <a:chExt cx="3063875" cy="3924298"/>
          </a:xfrm>
        </p:grpSpPr>
        <p:sp>
          <p:nvSpPr>
            <p:cNvPr id="6" name="Rechteck 5"/>
            <p:cNvSpPr/>
            <p:nvPr/>
          </p:nvSpPr>
          <p:spPr bwMode="auto">
            <a:xfrm>
              <a:off x="541338" y="2057400"/>
              <a:ext cx="3059112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Dialogue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539750" y="2717800"/>
              <a:ext cx="3059113" cy="611188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Conferences and Workshops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538163" y="3376612"/>
              <a:ext cx="3059112" cy="612775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Delegation and Professional Study Tours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538163" y="4046537"/>
              <a:ext cx="3059112" cy="611187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Exhibitions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6575" y="4708524"/>
              <a:ext cx="3059113" cy="611188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Stakeholder Dialogues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5368923"/>
              <a:ext cx="3059112" cy="612775"/>
            </a:xfrm>
            <a:prstGeom prst="rect">
              <a:avLst/>
            </a:prstGeom>
            <a:noFill/>
            <a:ln w="6350"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Training / Further Education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cxnSp>
        <p:nvCxnSpPr>
          <p:cNvPr id="13" name="Gerade Verbindung 12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38463" y="442205"/>
            <a:ext cx="9037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Targeted Communication</a:t>
            </a:r>
            <a:endParaRPr lang="en-GB" sz="2400" noProof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33663" y="1498477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5522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wicklung | Sicher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2288" cy="3924300"/>
            <a:chOff x="536575" y="2057400"/>
            <a:chExt cx="3062288" cy="3924295"/>
          </a:xfrm>
        </p:grpSpPr>
        <p:sp>
          <p:nvSpPr>
            <p:cNvPr id="9" name="Rechteck 8"/>
            <p:cNvSpPr/>
            <p:nvPr/>
          </p:nvSpPr>
          <p:spPr bwMode="auto">
            <a:xfrm>
              <a:off x="539750" y="2057400"/>
              <a:ext cx="3059113" cy="612774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Development | Security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6575" y="2714624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Foreign and Security Policy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8163" y="3379786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Development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Cooperation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8163" y="4044947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err="1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Peacebuilding</a:t>
              </a: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and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Conflict Analysis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8163" y="4708522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Early Warning and Disaster Preparedness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68921"/>
              <a:ext cx="3060700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Migration and Rural Development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1575" y="442205"/>
            <a:ext cx="9223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“Development | Security“</a:t>
            </a:r>
            <a:endParaRPr lang="en-GB" sz="2400" noProof="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12521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5238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558000" y="1886725"/>
            <a:ext cx="9576000" cy="5184000"/>
          </a:xfrm>
          <a:prstGeom prst="rect">
            <a:avLst/>
          </a:prstGeom>
          <a:noFill/>
          <a:ln w="19050" cap="flat" cmpd="sng" algn="ctr">
            <a:solidFill>
              <a:srgbClr val="9F0014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Bild 7" descr="weltkart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000" y="2208403"/>
            <a:ext cx="4483608" cy="2077212"/>
          </a:xfrm>
          <a:prstGeom prst="rect">
            <a:avLst/>
          </a:prstGeom>
        </p:spPr>
      </p:pic>
      <p:pic>
        <p:nvPicPr>
          <p:cNvPr id="9" name="Bild 8" descr="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967010" y="369316"/>
            <a:ext cx="1187196" cy="1115568"/>
          </a:xfrm>
          <a:prstGeom prst="rect">
            <a:avLst/>
          </a:prstGeom>
        </p:spPr>
      </p:pic>
      <p:sp>
        <p:nvSpPr>
          <p:cNvPr id="6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28648" y="4416425"/>
            <a:ext cx="8774152" cy="11424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3600" b="0">
                <a:solidFill>
                  <a:srgbClr val="9F0014"/>
                </a:solidFill>
                <a:latin typeface="DINOT-Bold"/>
                <a:cs typeface="DINOT-Bold"/>
              </a:defRPr>
            </a:lvl1pPr>
            <a:lvl2pPr marL="0" indent="0">
              <a:spcAft>
                <a:spcPts val="1400"/>
              </a:spcAft>
              <a:buNone/>
              <a:defRPr sz="2200">
                <a:solidFill>
                  <a:srgbClr val="FFFFFF"/>
                </a:solidFill>
                <a:latin typeface="DINOT-Bold"/>
                <a:cs typeface="DINOT-Bold"/>
              </a:defRPr>
            </a:lvl2pPr>
            <a:lvl3pPr marL="0" indent="0">
              <a:buNone/>
              <a:defRPr sz="1600">
                <a:solidFill>
                  <a:srgbClr val="FFFFFF"/>
                </a:solidFill>
                <a:latin typeface="DINOT"/>
                <a:cs typeface="DINOT"/>
              </a:defRPr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Title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 </a:t>
            </a:r>
            <a:r>
              <a:rPr lang="de-DE" dirty="0" err="1" smtClean="0"/>
              <a:t>Presentation</a:t>
            </a:r>
            <a:endParaRPr lang="de-DE" dirty="0" smtClean="0"/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8648" y="5721790"/>
            <a:ext cx="8774152" cy="74238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2200" baseline="0">
                <a:solidFill>
                  <a:srgbClr val="9F0014"/>
                </a:solidFill>
                <a:latin typeface="DINOT-Bold" pitchFamily="34" charset="0"/>
              </a:defRPr>
            </a:lvl1pPr>
          </a:lstStyle>
          <a:p>
            <a:pPr lvl="0"/>
            <a:r>
              <a:rPr lang="de-DE" dirty="0" smtClean="0"/>
              <a:t>Occasion - Location, Date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28648" y="6663350"/>
            <a:ext cx="8774152" cy="271604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rgbClr val="9F0014"/>
                </a:solidFill>
                <a:latin typeface="DINOT" pitchFamily="34" charset="0"/>
              </a:defRPr>
            </a:lvl1pPr>
          </a:lstStyle>
          <a:p>
            <a:pPr lvl="0"/>
            <a:r>
              <a:rPr lang="de-DE" dirty="0" smtClean="0"/>
              <a:t>Speaker, Position,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ima | Ener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7400"/>
            <a:ext cx="3063875" cy="3924300"/>
            <a:chOff x="536575" y="2057400"/>
            <a:chExt cx="3063875" cy="3924298"/>
          </a:xfrm>
        </p:grpSpPr>
        <p:sp>
          <p:nvSpPr>
            <p:cNvPr id="9" name="Rechteck 8"/>
            <p:cNvSpPr/>
            <p:nvPr/>
          </p:nvSpPr>
          <p:spPr bwMode="auto">
            <a:xfrm>
              <a:off x="539750" y="2057400"/>
              <a:ext cx="3060700" cy="611188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Climate | Energy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62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Climate Change Adaption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9750" y="3379787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Emissions Trading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9750" y="4044949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Energy and Climate Security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9750" y="4708524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Energy Efficiency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511"/>
              <a:ext cx="3060700" cy="61118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Renewable Energies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1574" y="449413"/>
            <a:ext cx="8951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“Climate | Energy“</a:t>
            </a:r>
            <a:endParaRPr lang="en-GB" sz="2400" noProof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65045" y="1484313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307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chnologie | Innov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58988"/>
            <a:ext cx="3065463" cy="3924301"/>
            <a:chOff x="536575" y="2058194"/>
            <a:chExt cx="3064669" cy="3924657"/>
          </a:xfrm>
        </p:grpSpPr>
        <p:sp>
          <p:nvSpPr>
            <p:cNvPr id="9" name="Rechteck 8"/>
            <p:cNvSpPr/>
            <p:nvPr/>
          </p:nvSpPr>
          <p:spPr bwMode="auto">
            <a:xfrm>
              <a:off x="541337" y="2058194"/>
              <a:ext cx="3059907" cy="611243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Technology | Innovation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49" y="2717066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Waste Management and Recycling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9749" y="3379114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Chemicals Policy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9749" y="4044336"/>
              <a:ext cx="3059907" cy="61124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Innovation Policy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9749" y="4709560"/>
              <a:ext cx="3059907" cy="611243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Resource Efficiency</a:t>
              </a:r>
              <a:r>
                <a:rPr lang="en-GB" sz="1600" baseline="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 and Sustainable Production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020"/>
              <a:ext cx="3059907" cy="612831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Environmental Technology and Technology Cooperation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sp>
        <p:nvSpPr>
          <p:cNvPr id="18" name="Rechteck 17"/>
          <p:cNvSpPr/>
          <p:nvPr userDrawn="1"/>
        </p:nvSpPr>
        <p:spPr>
          <a:xfrm>
            <a:off x="441575" y="438193"/>
            <a:ext cx="8726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“Technology | Innovation“</a:t>
            </a:r>
            <a:endParaRPr lang="en-GB" sz="2400" noProof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09346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722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n | Govern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91953" y="2057400"/>
            <a:ext cx="3060700" cy="3925888"/>
            <a:chOff x="536575" y="2057400"/>
            <a:chExt cx="3060700" cy="3925882"/>
          </a:xfrm>
        </p:grpSpPr>
        <p:sp>
          <p:nvSpPr>
            <p:cNvPr id="9" name="Rechteck 8"/>
            <p:cNvSpPr/>
            <p:nvPr/>
          </p:nvSpPr>
          <p:spPr bwMode="auto">
            <a:xfrm>
              <a:off x="538163" y="2057400"/>
              <a:ext cx="3059112" cy="612774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Resources | Governance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8163" y="2714624"/>
              <a:ext cx="3059112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Biodiversity and Conservation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3378198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Minerals and Mining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6575" y="4044947"/>
              <a:ext cx="3059113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Resource Policy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6575" y="4710109"/>
              <a:ext cx="3059113" cy="611186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Urban Development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6575" y="5370508"/>
              <a:ext cx="3060700" cy="612774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Water and Waste Water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0050" y="440993"/>
            <a:ext cx="8893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“Resources | Governance“</a:t>
            </a:r>
            <a:endParaRPr lang="en-GB" sz="2400" noProof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517894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4783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litik | Wirtsch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 userDrawn="1"/>
        </p:nvSpPr>
        <p:spPr>
          <a:xfrm>
            <a:off x="441575" y="440993"/>
            <a:ext cx="848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“Politics | Economics“</a:t>
            </a:r>
            <a:endParaRPr lang="en-GB" sz="2400" noProof="0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783715" y="2058988"/>
            <a:ext cx="3063875" cy="4591050"/>
            <a:chOff x="783715" y="2058988"/>
            <a:chExt cx="3063875" cy="4591050"/>
          </a:xfrm>
        </p:grpSpPr>
        <p:sp>
          <p:nvSpPr>
            <p:cNvPr id="9" name="Rechteck 8"/>
            <p:cNvSpPr/>
            <p:nvPr/>
          </p:nvSpPr>
          <p:spPr bwMode="auto">
            <a:xfrm>
              <a:off x="786890" y="2058988"/>
              <a:ext cx="3060700" cy="612775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Politics | Economics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786890" y="2724150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Trade and Economic Development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786890" y="3381375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Integrated Product Policy and Labelling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786890" y="40497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Sustainable Consumption and Procurement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786890" y="4710113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Strategies for Sustainability and Environmental Law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783715" y="5372100"/>
              <a:ext cx="3060700" cy="612775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Transport and Tourism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8" name="Rechteck 17"/>
            <p:cNvSpPr/>
            <p:nvPr userDrawn="1"/>
          </p:nvSpPr>
          <p:spPr bwMode="auto">
            <a:xfrm>
              <a:off x="783715" y="6038850"/>
              <a:ext cx="3060700" cy="611188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Competition and Industrial Policy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57109" y="1517894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5957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nehmen | Fina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557213" y="6842125"/>
            <a:ext cx="9577387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 userDrawn="1"/>
        </p:nvCxnSpPr>
        <p:spPr>
          <a:xfrm>
            <a:off x="557213" y="1062038"/>
            <a:ext cx="9577387" cy="1587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Bild 6" descr="logo_klei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0" y="352425"/>
            <a:ext cx="5397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1"/>
          <p:cNvGrpSpPr>
            <a:grpSpLocks/>
          </p:cNvGrpSpPr>
          <p:nvPr userDrawn="1"/>
        </p:nvGrpSpPr>
        <p:grpSpPr bwMode="auto">
          <a:xfrm>
            <a:off x="783715" y="2060575"/>
            <a:ext cx="3063875" cy="3927475"/>
            <a:chOff x="536575" y="2052637"/>
            <a:chExt cx="3063875" cy="3926716"/>
          </a:xfrm>
        </p:grpSpPr>
        <p:sp>
          <p:nvSpPr>
            <p:cNvPr id="9" name="Rechteck 8"/>
            <p:cNvSpPr/>
            <p:nvPr/>
          </p:nvSpPr>
          <p:spPr bwMode="auto">
            <a:xfrm>
              <a:off x="538163" y="2052637"/>
              <a:ext cx="3060700" cy="612657"/>
            </a:xfrm>
            <a:prstGeom prst="rect">
              <a:avLst/>
            </a:prstGeom>
            <a:solidFill>
              <a:srgbClr val="9F0014"/>
            </a:solidFill>
            <a:ln>
              <a:solidFill>
                <a:srgbClr val="9F00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latin typeface="DINOT-Bold"/>
                  <a:cs typeface="DINOT-Bold"/>
                </a:rPr>
                <a:t>Business | Finance</a:t>
              </a:r>
              <a:endParaRPr lang="en-GB" sz="1600" noProof="0" dirty="0">
                <a:latin typeface="DINOT-Bold"/>
                <a:cs typeface="DINOT-Bold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539750" y="2712909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Corporate Responsibility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36575" y="3377944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Energy and Environmental Management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536575" y="4042977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Finances and Sustainable Investment 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536575" y="4703250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Sustainability Management and Reporting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539750" y="5366696"/>
              <a:ext cx="3060700" cy="612657"/>
            </a:xfrm>
            <a:prstGeom prst="rect">
              <a:avLst/>
            </a:prstGeom>
            <a:noFill/>
            <a:ln w="6350">
              <a:solidFill>
                <a:srgbClr val="4B4B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34000" rIns="216000" bIns="234000" anchor="ctr"/>
            <a:lstStyle/>
            <a:p>
              <a:pPr algn="ctr"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noProof="0" dirty="0" smtClean="0">
                  <a:solidFill>
                    <a:srgbClr val="4B4B4B"/>
                  </a:solidFill>
                  <a:latin typeface="DINOT" pitchFamily="34" charset="0"/>
                  <a:cs typeface="DINOT-Bold"/>
                </a:rPr>
                <a:t>Sustainability Entrepreneurship</a:t>
              </a:r>
              <a:endParaRPr lang="en-GB" sz="1600" noProof="0" dirty="0">
                <a:solidFill>
                  <a:srgbClr val="4B4B4B"/>
                </a:solidFill>
                <a:latin typeface="DINOT" pitchFamily="34" charset="0"/>
                <a:cs typeface="DINOT-Bold"/>
              </a:endParaRPr>
            </a:p>
          </p:txBody>
        </p:sp>
      </p:grpSp>
      <p:sp>
        <p:nvSpPr>
          <p:cNvPr id="17" name="Rechteck 16"/>
          <p:cNvSpPr/>
          <p:nvPr userDrawn="1"/>
        </p:nvSpPr>
        <p:spPr>
          <a:xfrm>
            <a:off x="440050" y="430330"/>
            <a:ext cx="8727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noProof="0" dirty="0" smtClean="0">
                <a:latin typeface="DINOT-Bold" pitchFamily="34" charset="0"/>
                <a:cs typeface="DINOT-Bold" pitchFamily="34" charset="0"/>
              </a:rPr>
              <a:t>Our Expertise</a:t>
            </a:r>
            <a:r>
              <a:rPr lang="en-GB" sz="2400" baseline="0" noProof="0" dirty="0" smtClean="0">
                <a:latin typeface="DINOT-Bold" pitchFamily="34" charset="0"/>
                <a:cs typeface="DINOT-Bold" pitchFamily="34" charset="0"/>
              </a:rPr>
              <a:t> in “Business | Finance“</a:t>
            </a:r>
            <a:endParaRPr lang="en-GB" sz="2400" noProof="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45386" y="1491029"/>
            <a:ext cx="4933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920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200000" y="3164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7200000" y="4802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Inhaltsplatzhalter 7"/>
          <p:cNvSpPr txBox="1">
            <a:spLocks/>
          </p:cNvSpPr>
          <p:nvPr userDrawn="1"/>
        </p:nvSpPr>
        <p:spPr bwMode="auto">
          <a:xfrm>
            <a:off x="682495" y="1381125"/>
            <a:ext cx="53990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noProof="0" dirty="0" smtClean="0">
                <a:solidFill>
                  <a:srgbClr val="9F0014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>Client</a:t>
            </a:r>
            <a:r>
              <a:rPr lang="en-GB" sz="1800" noProof="0" dirty="0" smtClean="0">
                <a:solidFill>
                  <a:srgbClr val="4B4B4B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/>
            </a:r>
            <a:br>
              <a:rPr lang="en-GB" sz="1800" noProof="0" dirty="0" smtClean="0">
                <a:solidFill>
                  <a:srgbClr val="4B4B4B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</a:br>
            <a:endParaRPr lang="en-GB" sz="1800" noProof="0" dirty="0">
              <a:solidFill>
                <a:srgbClr val="4B4B4B"/>
              </a:solidFill>
              <a:latin typeface="DINOT" pitchFamily="34" charset="0"/>
              <a:ea typeface="DINOT" pitchFamily="34" charset="0"/>
              <a:cs typeface="DINOT" pitchFamily="34" charset="0"/>
            </a:endParaRPr>
          </a:p>
        </p:txBody>
      </p:sp>
      <p:sp>
        <p:nvSpPr>
          <p:cNvPr id="17" name="Inhaltsplatzhalter 7"/>
          <p:cNvSpPr txBox="1">
            <a:spLocks/>
          </p:cNvSpPr>
          <p:nvPr userDrawn="1"/>
        </p:nvSpPr>
        <p:spPr bwMode="auto">
          <a:xfrm>
            <a:off x="682495" y="2113683"/>
            <a:ext cx="5399087" cy="42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noProof="0" dirty="0" smtClean="0">
                <a:solidFill>
                  <a:srgbClr val="9F0014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>Term</a:t>
            </a:r>
            <a:endParaRPr lang="en-GB" sz="1800" noProof="0" dirty="0">
              <a:solidFill>
                <a:srgbClr val="4B4B4B"/>
              </a:solidFill>
              <a:latin typeface="DINOT" pitchFamily="34" charset="0"/>
              <a:ea typeface="DINOT" pitchFamily="34" charset="0"/>
              <a:cs typeface="DINOT" pitchFamily="34" charset="0"/>
            </a:endParaRPr>
          </a:p>
        </p:txBody>
      </p:sp>
      <p:sp>
        <p:nvSpPr>
          <p:cNvPr id="18" name="Inhaltsplatzhalter 7"/>
          <p:cNvSpPr txBox="1">
            <a:spLocks/>
          </p:cNvSpPr>
          <p:nvPr userDrawn="1"/>
        </p:nvSpPr>
        <p:spPr bwMode="auto">
          <a:xfrm>
            <a:off x="682495" y="2853004"/>
            <a:ext cx="5399087" cy="42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noProof="0" dirty="0" smtClean="0">
                <a:solidFill>
                  <a:srgbClr val="9F0014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>Task</a:t>
            </a:r>
            <a:endParaRPr lang="en-GB" sz="1800" noProof="0" dirty="0">
              <a:solidFill>
                <a:srgbClr val="4B4B4B"/>
              </a:solidFill>
              <a:latin typeface="DINOT" pitchFamily="34" charset="0"/>
              <a:ea typeface="DINOT" pitchFamily="34" charset="0"/>
              <a:cs typeface="DINOT" pitchFamily="34" charset="0"/>
            </a:endParaRPr>
          </a:p>
        </p:txBody>
      </p:sp>
      <p:sp>
        <p:nvSpPr>
          <p:cNvPr id="19" name="Inhaltsplatzhalter 7"/>
          <p:cNvSpPr txBox="1">
            <a:spLocks/>
          </p:cNvSpPr>
          <p:nvPr userDrawn="1"/>
        </p:nvSpPr>
        <p:spPr bwMode="auto">
          <a:xfrm>
            <a:off x="680305" y="4147071"/>
            <a:ext cx="5399087" cy="37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noProof="0" dirty="0" smtClean="0">
                <a:solidFill>
                  <a:srgbClr val="9F0014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>Objectives</a:t>
            </a:r>
            <a:endParaRPr lang="en-GB" sz="1800" noProof="0" dirty="0">
              <a:solidFill>
                <a:srgbClr val="4B4B4B"/>
              </a:solidFill>
              <a:latin typeface="DINOT" pitchFamily="34" charset="0"/>
              <a:ea typeface="DINOT" pitchFamily="34" charset="0"/>
              <a:cs typeface="DINOT" pitchFamily="34" charset="0"/>
            </a:endParaRPr>
          </a:p>
        </p:txBody>
      </p:sp>
      <p:sp>
        <p:nvSpPr>
          <p:cNvPr id="20" name="Inhaltsplatzhalter 7"/>
          <p:cNvSpPr txBox="1">
            <a:spLocks/>
          </p:cNvSpPr>
          <p:nvPr userDrawn="1"/>
        </p:nvSpPr>
        <p:spPr bwMode="auto">
          <a:xfrm>
            <a:off x="680305" y="5158288"/>
            <a:ext cx="5399087" cy="40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</a:pPr>
            <a:r>
              <a:rPr lang="en-GB" sz="1800" noProof="0" dirty="0" smtClean="0">
                <a:solidFill>
                  <a:srgbClr val="9F0014"/>
                </a:solidFill>
                <a:latin typeface="DINOT-Bold" pitchFamily="34" charset="0"/>
                <a:ea typeface="DINOT" pitchFamily="34" charset="0"/>
                <a:cs typeface="DINOT" pitchFamily="34" charset="0"/>
              </a:rPr>
              <a:t>Implementation</a:t>
            </a:r>
            <a:endParaRPr lang="en-GB" sz="1800" noProof="0" dirty="0">
              <a:solidFill>
                <a:srgbClr val="4B4B4B"/>
              </a:solidFill>
              <a:latin typeface="DINOT" pitchFamily="34" charset="0"/>
              <a:ea typeface="DINOT" pitchFamily="34" charset="0"/>
              <a:cs typeface="DINOT" pitchFamily="34" charset="0"/>
            </a:endParaRP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035050" y="1729944"/>
            <a:ext cx="5773941" cy="345989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DINOT" pitchFamily="34" charset="0"/>
                <a:cs typeface="DINOT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9"/>
          </p:nvPr>
        </p:nvSpPr>
        <p:spPr>
          <a:xfrm>
            <a:off x="1035050" y="3214125"/>
            <a:ext cx="5773941" cy="855367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DINOT" pitchFamily="34" charset="0"/>
                <a:cs typeface="DINOT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Textplatzhalter 20"/>
          <p:cNvSpPr>
            <a:spLocks noGrp="1"/>
          </p:cNvSpPr>
          <p:nvPr>
            <p:ph type="body" sz="quarter" idx="20"/>
          </p:nvPr>
        </p:nvSpPr>
        <p:spPr>
          <a:xfrm>
            <a:off x="1035050" y="2447660"/>
            <a:ext cx="5773941" cy="336729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DINOT" pitchFamily="34" charset="0"/>
                <a:cs typeface="DINOT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Textplatzhalter 20"/>
          <p:cNvSpPr>
            <a:spLocks noGrp="1"/>
          </p:cNvSpPr>
          <p:nvPr>
            <p:ph type="body" sz="quarter" idx="21"/>
          </p:nvPr>
        </p:nvSpPr>
        <p:spPr>
          <a:xfrm>
            <a:off x="1035050" y="4522575"/>
            <a:ext cx="5773941" cy="635714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DINOT" pitchFamily="34" charset="0"/>
                <a:cs typeface="DINOT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platzhalter 20"/>
          <p:cNvSpPr>
            <a:spLocks noGrp="1"/>
          </p:cNvSpPr>
          <p:nvPr>
            <p:ph type="body" sz="quarter" idx="22"/>
          </p:nvPr>
        </p:nvSpPr>
        <p:spPr>
          <a:xfrm>
            <a:off x="1043288" y="5513283"/>
            <a:ext cx="5773941" cy="1103017"/>
          </a:xfrm>
          <a:prstGeom prst="rect">
            <a:avLst/>
          </a:prstGeom>
        </p:spPr>
        <p:txBody>
          <a:bodyPr vert="horz" lIns="0" tIns="0" rIns="0" bIns="0" anchor="t" anchorCtr="0">
            <a:normAutofit/>
          </a:bodyPr>
          <a:lstStyle>
            <a:lvl1pPr marL="0" indent="0">
              <a:buSzPct val="100000"/>
              <a:buFontTx/>
              <a:buNone/>
              <a:defRPr sz="1800" b="0">
                <a:solidFill>
                  <a:schemeClr val="tx1"/>
                </a:solidFill>
                <a:latin typeface="DINOT" pitchFamily="34" charset="0"/>
                <a:cs typeface="DINOT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7232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944546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 8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8289430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>
                <a:solidFill>
                  <a:srgbClr val="9F0014"/>
                </a:solidFill>
                <a:latin typeface="DINOT-Bold"/>
                <a:cs typeface="DINOT-Bold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2823" y="1446214"/>
            <a:ext cx="9359158" cy="50530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 8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0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, Bilder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200000" y="3164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7200000" y="4802399"/>
            <a:ext cx="2934000" cy="1548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7190476" y="6403975"/>
            <a:ext cx="2943524" cy="21232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None/>
              <a:defRPr sz="10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pPr lvl="0"/>
            <a:r>
              <a:rPr lang="de-DE"/>
              <a:t>Quellnachweis</a:t>
            </a:r>
          </a:p>
        </p:txBody>
      </p:sp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72823" y="2431310"/>
            <a:ext cx="6190666" cy="406791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5773941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>
                <a:solidFill>
                  <a:srgbClr val="9F0014"/>
                </a:solidFill>
                <a:latin typeface="DINOT-Bold"/>
                <a:cs typeface="DINOT-Bold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, Inhal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200000" y="1526399"/>
            <a:ext cx="2934000" cy="4824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7190476" y="6403975"/>
            <a:ext cx="2943524" cy="21232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None/>
              <a:defRPr sz="10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pPr lvl="0"/>
            <a:r>
              <a:rPr lang="de-DE"/>
              <a:t>Quellnachweis</a:t>
            </a:r>
          </a:p>
        </p:txBody>
      </p:sp>
      <p:sp>
        <p:nvSpPr>
          <p:cNvPr id="10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5773941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buSzPct val="100000"/>
              <a:buFontTx/>
              <a:buNone/>
              <a:defRPr sz="2200">
                <a:solidFill>
                  <a:srgbClr val="9F0014"/>
                </a:solidFill>
                <a:latin typeface="DINOT-Bold"/>
                <a:cs typeface="DINOT-Bold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1" name="Bild 10" descr="pfeil.jpg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72823" y="2431310"/>
            <a:ext cx="6190666" cy="406791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Bild 14" descr="logo_klein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6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er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384800" y="13887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5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93750" y="13887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5384800" y="39976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6"/>
          </p:nvPr>
        </p:nvSpPr>
        <p:spPr>
          <a:xfrm>
            <a:off x="793750" y="3997669"/>
            <a:ext cx="4500000" cy="25200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558000" y="1062000"/>
            <a:ext cx="9576000" cy="5782438"/>
            <a:chOff x="558000" y="1062000"/>
            <a:chExt cx="9576000" cy="5782438"/>
          </a:xfrm>
        </p:grpSpPr>
        <p:cxnSp>
          <p:nvCxnSpPr>
            <p:cNvPr id="8" name="Gerade Verbindung 7"/>
            <p:cNvCxnSpPr/>
            <p:nvPr userDrawn="1"/>
          </p:nvCxnSpPr>
          <p:spPr>
            <a:xfrm>
              <a:off x="558000" y="684285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 userDrawn="1"/>
          </p:nvCxnSpPr>
          <p:spPr>
            <a:xfrm>
              <a:off x="558000" y="1062000"/>
              <a:ext cx="9576000" cy="1588"/>
            </a:xfrm>
            <a:prstGeom prst="line">
              <a:avLst/>
            </a:prstGeom>
            <a:ln w="19050" cap="flat" cmpd="sng" algn="ctr">
              <a:solidFill>
                <a:srgbClr val="AEAEA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Bild 9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3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1" y="475585"/>
            <a:ext cx="8931301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93750" y="1388769"/>
            <a:ext cx="9091050" cy="5128900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buNone/>
              <a:defRPr sz="800">
                <a:solidFill>
                  <a:schemeClr val="bg1"/>
                </a:solidFill>
                <a:latin typeface="DINOT"/>
                <a:cs typeface="DINOT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Bild 9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944546" cy="500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558000" y="684285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 userDrawn="1"/>
        </p:nvCxnSpPr>
        <p:spPr>
          <a:xfrm>
            <a:off x="558000" y="1062000"/>
            <a:ext cx="9576000" cy="1588"/>
          </a:xfrm>
          <a:prstGeom prst="line">
            <a:avLst/>
          </a:prstGeom>
          <a:ln w="19050" cap="flat" cmpd="sng" algn="ctr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Bild 6" descr="logo_kle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4504" y="352606"/>
            <a:ext cx="539496" cy="562356"/>
          </a:xfrm>
          <a:prstGeom prst="rect">
            <a:avLst/>
          </a:prstGeom>
        </p:spPr>
      </p:pic>
      <p:pic>
        <p:nvPicPr>
          <p:cNvPr id="10" name="Bild 9" descr="pfeil.jpg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048" y="1479550"/>
            <a:ext cx="330708" cy="291084"/>
          </a:xfrm>
          <a:prstGeom prst="rect">
            <a:avLst/>
          </a:prstGeom>
        </p:spPr>
      </p:pic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9143084" y="7050471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521437" rtl="0" eaLnBrk="1" latinLnBrk="0" hangingPunct="1">
              <a:defRPr sz="1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521437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287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31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574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18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8620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056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1493" algn="l" defTabSz="521437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3AA5E1-4EF6-B646-9E41-F60059836A5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20"/>
          <p:cNvSpPr>
            <a:spLocks noGrp="1"/>
          </p:cNvSpPr>
          <p:nvPr>
            <p:ph type="body" sz="quarter" idx="17"/>
          </p:nvPr>
        </p:nvSpPr>
        <p:spPr>
          <a:xfrm>
            <a:off x="1189548" y="1446213"/>
            <a:ext cx="8289430" cy="7302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buSzPct val="100000"/>
              <a:buFontTx/>
              <a:buNone/>
              <a:defRPr sz="2200">
                <a:solidFill>
                  <a:srgbClr val="9F0014"/>
                </a:solidFill>
                <a:latin typeface="DINOT-Bold"/>
                <a:cs typeface="DINOT-Bold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4432" y="475585"/>
            <a:ext cx="8228134" cy="500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2823" y="2431310"/>
            <a:ext cx="9359158" cy="4067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35532" y="7051972"/>
            <a:ext cx="1001741" cy="2801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4B4B4B"/>
                </a:solidFill>
                <a:latin typeface="DINOT"/>
                <a:cs typeface="DINOT"/>
              </a:defRPr>
            </a:lvl1pPr>
          </a:lstStyle>
          <a:p>
            <a:fld id="{373AA5E1-4EF6-B646-9E41-F60059836A5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206813" y="568960"/>
            <a:ext cx="1846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1" r:id="rId5"/>
    <p:sldLayoutId id="2147483652" r:id="rId6"/>
    <p:sldLayoutId id="2147483653" r:id="rId7"/>
    <p:sldLayoutId id="2147483655" r:id="rId8"/>
    <p:sldLayoutId id="2147483657" r:id="rId9"/>
    <p:sldLayoutId id="2147483658" r:id="rId10"/>
    <p:sldLayoutId id="2147483659" r:id="rId11"/>
    <p:sldLayoutId id="2147483656" r:id="rId12"/>
    <p:sldLayoutId id="2147483661" r:id="rId13"/>
    <p:sldLayoutId id="2147483686" r:id="rId14"/>
    <p:sldLayoutId id="2147483687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9" r:id="rId25"/>
  </p:sldLayoutIdLst>
  <p:timing>
    <p:tnLst>
      <p:par>
        <p:cTn id="1" dur="indefinite" restart="never" nodeType="tmRoot"/>
      </p:par>
    </p:tnLst>
  </p:timing>
  <p:txStyles>
    <p:titleStyle>
      <a:lvl1pPr algn="l" defTabSz="521437" rtl="0" eaLnBrk="1" latinLnBrk="0" hangingPunct="1">
        <a:spcBef>
          <a:spcPct val="0"/>
        </a:spcBef>
        <a:buNone/>
        <a:defRPr sz="2400" kern="1200">
          <a:solidFill>
            <a:srgbClr val="4B4B4B"/>
          </a:solidFill>
          <a:latin typeface="DINOT-Bold"/>
          <a:ea typeface="+mj-ea"/>
          <a:cs typeface="DINOT-Bold"/>
        </a:defRPr>
      </a:lvl1pPr>
    </p:titleStyle>
    <p:bodyStyle>
      <a:lvl1pPr marL="269875" indent="-269875" algn="l" defTabSz="521437" rtl="0" eaLnBrk="1" latinLnBrk="0" hangingPunct="1">
        <a:spcBef>
          <a:spcPts val="1200"/>
        </a:spcBef>
        <a:spcAft>
          <a:spcPts val="300"/>
        </a:spcAft>
        <a:buClr>
          <a:srgbClr val="9F0014"/>
        </a:buClr>
        <a:buFont typeface="Lucida Grande"/>
        <a:buChar char="•"/>
        <a:defRPr sz="2200" kern="1200">
          <a:solidFill>
            <a:srgbClr val="4B4B4B"/>
          </a:solidFill>
          <a:latin typeface="DINOT"/>
          <a:ea typeface="+mn-ea"/>
          <a:cs typeface="DINOT"/>
        </a:defRPr>
      </a:lvl1pPr>
      <a:lvl2pPr marL="727075" indent="-273050" algn="l" defTabSz="521437" rtl="0" eaLnBrk="1" latinLnBrk="0" hangingPunct="1">
        <a:spcBef>
          <a:spcPts val="300"/>
        </a:spcBef>
        <a:spcAft>
          <a:spcPts val="600"/>
        </a:spcAft>
        <a:buClr>
          <a:srgbClr val="9F0014"/>
        </a:buClr>
        <a:buFont typeface="Lucida Grande"/>
        <a:buChar char="•"/>
        <a:defRPr sz="2000" kern="1200">
          <a:solidFill>
            <a:srgbClr val="4B4B4B"/>
          </a:solidFill>
          <a:latin typeface="DINOT"/>
          <a:ea typeface="+mn-ea"/>
          <a:cs typeface="DINOT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200" kern="1200">
          <a:solidFill>
            <a:srgbClr val="4B4B4B"/>
          </a:solidFill>
          <a:latin typeface="DINOT"/>
          <a:ea typeface="+mn-ea"/>
          <a:cs typeface="DINOT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200" kern="1200">
          <a:solidFill>
            <a:srgbClr val="4B4B4B"/>
          </a:solidFill>
          <a:latin typeface="DINOT"/>
          <a:ea typeface="+mn-ea"/>
          <a:cs typeface="DINOT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200" kern="1200">
          <a:solidFill>
            <a:srgbClr val="4B4B4B"/>
          </a:solidFill>
          <a:latin typeface="DINOT"/>
          <a:ea typeface="+mn-ea"/>
          <a:cs typeface="DINOT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dirty="0" smtClean="0"/>
              <a:t>Draft hypotheses &amp; connecting points to</a:t>
            </a:r>
          </a:p>
          <a:p>
            <a:pPr algn="ctr"/>
            <a:r>
              <a:rPr lang="en-GB" dirty="0" smtClean="0"/>
              <a:t> Tunisia and Morocco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600" dirty="0" smtClean="0"/>
              <a:t>SE4JOBS </a:t>
            </a:r>
            <a:r>
              <a:rPr lang="de-DE" sz="1600" dirty="0" err="1" smtClean="0"/>
              <a:t>team</a:t>
            </a:r>
            <a:r>
              <a:rPr lang="de-DE" sz="1600" dirty="0" smtClean="0"/>
              <a:t> </a:t>
            </a:r>
            <a:r>
              <a:rPr lang="de-DE" sz="1600" dirty="0" err="1" smtClean="0"/>
              <a:t>meeting</a:t>
            </a:r>
            <a:endParaRPr lang="en-US" sz="1600" dirty="0" smtClean="0"/>
          </a:p>
          <a:p>
            <a:r>
              <a:rPr lang="en-US" sz="1600" dirty="0" smtClean="0"/>
              <a:t>Rabat, 24 March 2015</a:t>
            </a:r>
            <a:endParaRPr lang="de-DE" sz="16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Johara Bellali, Karolin Blattmann</a:t>
            </a:r>
            <a:r>
              <a:rPr lang="de-DE" smtClean="0"/>
              <a:t>, adelphi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842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Morrocco</a:t>
            </a:r>
            <a:r>
              <a:rPr lang="de-DE" dirty="0" smtClean="0"/>
              <a:t> –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Targets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Renewable</a:t>
            </a:r>
            <a:r>
              <a:rPr lang="de-DE" b="1" dirty="0" smtClean="0"/>
              <a:t> </a:t>
            </a:r>
            <a:r>
              <a:rPr lang="de-DE" b="1" dirty="0" err="1"/>
              <a:t>E</a:t>
            </a:r>
            <a:r>
              <a:rPr lang="de-DE" b="1" dirty="0" err="1" smtClean="0"/>
              <a:t>nergy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sz="3200" dirty="0" smtClean="0">
                <a:solidFill>
                  <a:srgbClr val="C00000"/>
                </a:solidFill>
              </a:rPr>
              <a:t>2020</a:t>
            </a:r>
            <a:r>
              <a:rPr lang="de-DE" dirty="0" smtClean="0"/>
              <a:t> – 2000 MW Solar -  2000 MW Wind – 2000 MW </a:t>
            </a:r>
            <a:r>
              <a:rPr lang="de-DE" dirty="0" err="1" smtClean="0"/>
              <a:t>Hydraulic</a:t>
            </a:r>
            <a:endParaRPr lang="de-DE" dirty="0" smtClean="0"/>
          </a:p>
          <a:p>
            <a:pPr marL="0" indent="0">
              <a:buNone/>
            </a:pPr>
            <a:r>
              <a:rPr lang="de-DE" sz="3200" dirty="0">
                <a:solidFill>
                  <a:srgbClr val="C00000"/>
                </a:solidFill>
              </a:rPr>
              <a:t>2020</a:t>
            </a:r>
            <a:r>
              <a:rPr lang="de-DE" dirty="0"/>
              <a:t> – </a:t>
            </a:r>
            <a:r>
              <a:rPr lang="de-DE" dirty="0" smtClean="0"/>
              <a:t>42%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i</a:t>
            </a:r>
            <a:r>
              <a:rPr lang="de-DE" dirty="0" err="1" smtClean="0"/>
              <a:t>nstalled</a:t>
            </a:r>
            <a:r>
              <a:rPr lang="de-DE" dirty="0" smtClean="0"/>
              <a:t>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smtClean="0"/>
              <a:t>27%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 smtClean="0"/>
          </a:p>
          <a:p>
            <a:pPr marL="0" indent="0">
              <a:buNone/>
            </a:pPr>
            <a:r>
              <a:rPr lang="de-DE" sz="3200" dirty="0">
                <a:solidFill>
                  <a:srgbClr val="C00000"/>
                </a:solidFill>
              </a:rPr>
              <a:t>2020</a:t>
            </a:r>
            <a:r>
              <a:rPr lang="de-DE" dirty="0"/>
              <a:t> – </a:t>
            </a:r>
            <a:r>
              <a:rPr lang="de-DE" dirty="0" err="1"/>
              <a:t>e</a:t>
            </a:r>
            <a:r>
              <a:rPr lang="de-DE" dirty="0" err="1" smtClean="0"/>
              <a:t>stimated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creation</a:t>
            </a:r>
            <a:r>
              <a:rPr lang="de-DE" dirty="0" smtClean="0"/>
              <a:t>: 35120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b="1" dirty="0" smtClean="0"/>
              <a:t>Targets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/>
              <a:t>E</a:t>
            </a:r>
            <a:r>
              <a:rPr lang="de-DE" b="1" dirty="0" err="1" smtClean="0"/>
              <a:t>nergy</a:t>
            </a:r>
            <a:r>
              <a:rPr lang="de-DE" b="1" dirty="0" smtClean="0"/>
              <a:t> </a:t>
            </a:r>
            <a:r>
              <a:rPr lang="de-DE" b="1" dirty="0"/>
              <a:t>E</a:t>
            </a:r>
            <a:r>
              <a:rPr lang="de-DE" b="1" dirty="0" smtClean="0"/>
              <a:t>fficiency:</a:t>
            </a:r>
          </a:p>
          <a:p>
            <a:pPr marL="0" indent="0">
              <a:buNone/>
            </a:pPr>
            <a:r>
              <a:rPr lang="de-DE" sz="3200" dirty="0">
                <a:solidFill>
                  <a:srgbClr val="C00000"/>
                </a:solidFill>
              </a:rPr>
              <a:t>2020</a:t>
            </a:r>
            <a:r>
              <a:rPr lang="de-DE" dirty="0"/>
              <a:t> – </a:t>
            </a:r>
            <a:r>
              <a:rPr lang="fr-FR" dirty="0"/>
              <a:t>12% </a:t>
            </a:r>
            <a:r>
              <a:rPr lang="de-DE" dirty="0" err="1" smtClean="0"/>
              <a:t>reduction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fr-FR" dirty="0" smtClean="0"/>
              <a:t>and </a:t>
            </a:r>
            <a:r>
              <a:rPr lang="de-DE" dirty="0" smtClean="0"/>
              <a:t>– </a:t>
            </a:r>
            <a:r>
              <a:rPr lang="fr-FR" dirty="0" smtClean="0"/>
              <a:t>15%  for  </a:t>
            </a:r>
            <a:r>
              <a:rPr lang="de-DE" sz="3200" dirty="0" smtClean="0">
                <a:solidFill>
                  <a:srgbClr val="C00000"/>
                </a:solidFill>
              </a:rPr>
              <a:t>2030</a:t>
            </a:r>
          </a:p>
          <a:p>
            <a:pPr marL="0" indent="0">
              <a:buNone/>
            </a:pPr>
            <a:r>
              <a:rPr lang="de-DE" sz="3200" dirty="0">
                <a:solidFill>
                  <a:srgbClr val="C00000"/>
                </a:solidFill>
              </a:rPr>
              <a:t>2020</a:t>
            </a:r>
            <a:r>
              <a:rPr lang="de-DE" dirty="0"/>
              <a:t> – </a:t>
            </a:r>
            <a:r>
              <a:rPr lang="de-DE" dirty="0" smtClean="0"/>
              <a:t> </a:t>
            </a:r>
            <a:r>
              <a:rPr lang="de-DE" dirty="0" err="1" smtClean="0"/>
              <a:t>estimated</a:t>
            </a:r>
            <a:r>
              <a:rPr lang="de-DE" dirty="0" smtClean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creation</a:t>
            </a:r>
            <a:r>
              <a:rPr lang="de-DE" dirty="0"/>
              <a:t>: </a:t>
            </a:r>
            <a:r>
              <a:rPr lang="de-DE" dirty="0" smtClean="0"/>
              <a:t>17000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479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Morocco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Wind: </a:t>
            </a:r>
            <a:r>
              <a:rPr lang="de-DE" sz="3200" dirty="0" smtClean="0">
                <a:solidFill>
                  <a:srgbClr val="C00000"/>
                </a:solidFill>
              </a:rPr>
              <a:t>800 MW </a:t>
            </a:r>
            <a:r>
              <a:rPr lang="de-DE" dirty="0" err="1" smtClean="0"/>
              <a:t>installed</a:t>
            </a:r>
            <a:r>
              <a:rPr lang="de-DE" dirty="0" smtClean="0"/>
              <a:t>, </a:t>
            </a:r>
            <a:r>
              <a:rPr lang="de-DE" sz="3200" dirty="0" smtClean="0">
                <a:solidFill>
                  <a:srgbClr val="C00000"/>
                </a:solidFill>
              </a:rPr>
              <a:t>1,000 MW </a:t>
            </a:r>
            <a:r>
              <a:rPr lang="de-DE" dirty="0" smtClean="0"/>
              <a:t>in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</a:p>
          <a:p>
            <a:r>
              <a:rPr lang="de-DE" dirty="0" smtClean="0"/>
              <a:t>CSP</a:t>
            </a:r>
            <a:r>
              <a:rPr lang="de-DE" dirty="0" smtClean="0"/>
              <a:t>: </a:t>
            </a:r>
            <a:r>
              <a:rPr lang="de-DE" sz="3200" dirty="0" smtClean="0">
                <a:solidFill>
                  <a:srgbClr val="C00000"/>
                </a:solidFill>
              </a:rPr>
              <a:t>160 MW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r>
              <a:rPr lang="de-DE" dirty="0" smtClean="0"/>
              <a:t>,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tendered</a:t>
            </a:r>
            <a:r>
              <a:rPr lang="de-DE" dirty="0" smtClean="0"/>
              <a:t>, </a:t>
            </a:r>
            <a:r>
              <a:rPr lang="de-DE" dirty="0" smtClean="0"/>
              <a:t>4th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prep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623822246"/>
              </p:ext>
            </p:extLst>
          </p:nvPr>
        </p:nvGraphicFramePr>
        <p:xfrm>
          <a:off x="2129119" y="2811743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91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Morocco</a:t>
            </a:r>
            <a:r>
              <a:rPr lang="de-DE" dirty="0" smtClean="0"/>
              <a:t> - </a:t>
            </a:r>
            <a:r>
              <a:rPr lang="de-DE" dirty="0" err="1" smtClean="0"/>
              <a:t>Barriers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605146"/>
              </p:ext>
            </p:extLst>
          </p:nvPr>
        </p:nvGraphicFramePr>
        <p:xfrm>
          <a:off x="773113" y="1413251"/>
          <a:ext cx="5098609" cy="479929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539781"/>
                <a:gridCol w="3558828"/>
              </a:tblGrid>
              <a:tr h="496231">
                <a:tc>
                  <a:txBody>
                    <a:bodyPr/>
                    <a:lstStyle/>
                    <a:p>
                      <a:endParaRPr lang="de-DE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BARRIERS</a:t>
                      </a:r>
                      <a:endParaRPr lang="de-DE" sz="2400" kern="1200" dirty="0" smtClean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3883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200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Loi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13 -09</a:t>
                      </a:r>
                    </a:p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Grid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connection</a:t>
                      </a: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Coherence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implmt‘ion</a:t>
                      </a: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1194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 defTabSz="521437" rtl="0" eaLnBrk="1" latinLnBrk="0" hangingPunct="1"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net-metering</a:t>
                      </a: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defTabSz="521437" rtl="0" eaLnBrk="1" latinLnBrk="0" hangingPunct="1"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feed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tariff</a:t>
                      </a:r>
                      <a:endParaRPr lang="de-DE" sz="2200" kern="1200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defTabSz="521437" rtl="0" eaLnBrk="1" latinLnBrk="0" hangingPunct="1"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</a:pP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Concessions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mgt</a:t>
                      </a:r>
                      <a:endParaRPr lang="en-GB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52282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</a:t>
                      </a:r>
                      <a:r>
                        <a:rPr lang="de-DE" sz="20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Tendering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processes</a:t>
                      </a: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RE/EE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subsidies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mgt</a:t>
                      </a:r>
                      <a:endParaRPr lang="de-DE" sz="2200" kern="1200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21" y="1372910"/>
            <a:ext cx="4303572" cy="49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40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Morocco</a:t>
            </a:r>
            <a:r>
              <a:rPr lang="de-DE" dirty="0" smtClean="0"/>
              <a:t> </a:t>
            </a:r>
            <a:r>
              <a:rPr lang="de-DE" dirty="0" smtClean="0"/>
              <a:t>– </a:t>
            </a:r>
            <a:r>
              <a:rPr lang="de-DE" dirty="0" err="1" smtClean="0"/>
              <a:t>Questions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479845"/>
              </p:ext>
            </p:extLst>
          </p:nvPr>
        </p:nvGraphicFramePr>
        <p:xfrm>
          <a:off x="773113" y="1446213"/>
          <a:ext cx="9358312" cy="496824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647358"/>
                <a:gridCol w="771095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220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baseline="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de-DE" sz="2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How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dialogues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coherence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between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different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sectors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be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promoted</a:t>
                      </a:r>
                      <a:r>
                        <a:rPr lang="de-DE" sz="2200" kern="120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DE" sz="2200" kern="120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How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trade-offs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co-benefits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be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visible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decision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maker</a:t>
                      </a:r>
                      <a:r>
                        <a:rPr lang="de-DE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DINOT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DINOT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de-DE" sz="2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kumimoji="0" lang="en-GB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Should a support system based on RE/EE subsidies be supported? Or should a market competitiveness approach be preferred?</a:t>
                      </a:r>
                    </a:p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kumimoji="0" lang="en-GB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Should IPP be a model to follow? Decentralised generation?</a:t>
                      </a:r>
                    </a:p>
                    <a:p>
                      <a:pPr marL="457200" lvl="0" indent="-457200" algn="l" defTabSz="521437" rtl="0" eaLnBrk="1" latinLnBrk="0" hangingPunct="1">
                        <a:buFont typeface="+mj-lt"/>
                        <a:buAutoNum type="arabicPeriod" startAt="3"/>
                      </a:pPr>
                      <a:endParaRPr lang="en-GB" sz="2200" kern="1200" dirty="0" smtClean="0">
                        <a:solidFill>
                          <a:schemeClr val="tx1"/>
                        </a:solidFill>
                        <a:effectLst/>
                        <a:latin typeface="DINOT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</a:t>
                      </a:r>
                      <a:r>
                        <a:rPr lang="de-DE" sz="2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endParaRPr lang="de-DE" sz="2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en-GB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How can more financial analyses for RE&amp;EE reach banks and potential investors? </a:t>
                      </a:r>
                    </a:p>
                    <a:p>
                      <a:pPr marL="457200" marR="0" lvl="0" indent="-45720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de-DE" sz="2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Would</a:t>
                      </a:r>
                      <a:r>
                        <a:rPr kumimoji="0" lang="de-DE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 auto-</a:t>
                      </a:r>
                      <a:r>
                        <a:rPr kumimoji="0" lang="de-DE" sz="2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production</a:t>
                      </a:r>
                      <a:r>
                        <a:rPr kumimoji="0" lang="de-DE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 </a:t>
                      </a:r>
                      <a:r>
                        <a:rPr kumimoji="0" lang="de-DE" sz="2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stimulate</a:t>
                      </a:r>
                      <a:r>
                        <a:rPr kumimoji="0" lang="de-DE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 </a:t>
                      </a:r>
                      <a:r>
                        <a:rPr kumimoji="0" lang="de-DE" sz="2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the</a:t>
                      </a:r>
                      <a:r>
                        <a:rPr kumimoji="0" lang="de-DE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 </a:t>
                      </a:r>
                      <a:r>
                        <a:rPr kumimoji="0" lang="de-DE" sz="2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market</a:t>
                      </a:r>
                      <a:r>
                        <a:rPr kumimoji="0" lang="de-DE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uLnTx/>
                          <a:uFillTx/>
                          <a:latin typeface="DINOT" pitchFamily="34" charset="0"/>
                          <a:ea typeface="+mn-ea"/>
                        </a:rPr>
                        <a:t>?</a:t>
                      </a:r>
                      <a:endParaRPr kumimoji="0" lang="en-GB" sz="2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B4B4B"/>
                        </a:solidFill>
                        <a:effectLst/>
                        <a:uLnTx/>
                        <a:uFillTx/>
                        <a:latin typeface="DINOT" pitchFamily="34" charset="0"/>
                        <a:ea typeface="+mn-ea"/>
                      </a:endParaRPr>
                    </a:p>
                    <a:p>
                      <a:pPr marL="0" marR="0" lvl="0" indent="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de-DE" sz="2200" kern="1200" dirty="0" smtClean="0">
                        <a:solidFill>
                          <a:schemeClr val="tx1"/>
                        </a:solidFill>
                        <a:effectLst/>
                        <a:latin typeface="DINOT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3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de-DE" sz="4800" dirty="0" smtClean="0"/>
              <a:t>THANK YOU</a:t>
            </a:r>
            <a:endParaRPr lang="en-GB" sz="48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77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Agenda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b="1" dirty="0" smtClean="0">
                <a:solidFill>
                  <a:srgbClr val="C00000"/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>
                <a:solidFill>
                  <a:srgbClr val="C00000"/>
                </a:solidFill>
              </a:rPr>
              <a:t>Presentation</a:t>
            </a:r>
            <a:r>
              <a:rPr lang="en-GB" sz="2800" b="1" dirty="0" smtClean="0"/>
              <a:t>: </a:t>
            </a:r>
            <a:r>
              <a:rPr lang="en-GB" sz="2800" b="1" dirty="0" smtClean="0"/>
              <a:t>Good practices </a:t>
            </a:r>
            <a:r>
              <a:rPr lang="en-GB" sz="2800" b="1" dirty="0" smtClean="0"/>
              <a:t>from 3 countries  (FFU)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>
                <a:solidFill>
                  <a:srgbClr val="C00000"/>
                </a:solidFill>
              </a:rPr>
              <a:t>Presentation</a:t>
            </a:r>
            <a:r>
              <a:rPr lang="en-GB" sz="2800" b="1" dirty="0"/>
              <a:t>: Tunisia and Morocco (adelphi)</a:t>
            </a:r>
          </a:p>
          <a:p>
            <a:pPr marL="454025" lvl="1" indent="0">
              <a:buNone/>
            </a:pPr>
            <a:r>
              <a:rPr lang="en-GB" sz="2800" i="1" dirty="0"/>
              <a:t>Barriers and opportunities </a:t>
            </a:r>
            <a:r>
              <a:rPr lang="en-GB" sz="2800" i="1" dirty="0" smtClean="0"/>
              <a:t>for </a:t>
            </a:r>
            <a:r>
              <a:rPr lang="en-GB" sz="2800" i="1" dirty="0"/>
              <a:t>RE/EE market </a:t>
            </a:r>
            <a:r>
              <a:rPr lang="en-GB" sz="2800" i="1" dirty="0" smtClean="0"/>
              <a:t>development and </a:t>
            </a:r>
            <a:r>
              <a:rPr lang="en-GB" sz="2800" i="1" dirty="0"/>
              <a:t>connections </a:t>
            </a:r>
            <a:r>
              <a:rPr lang="en-GB" sz="2800" i="1" dirty="0" smtClean="0"/>
              <a:t>to good practices</a:t>
            </a:r>
            <a:endParaRPr lang="en-GB" sz="2800" i="1" dirty="0"/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>
                <a:solidFill>
                  <a:srgbClr val="C00000"/>
                </a:solidFill>
              </a:rPr>
              <a:t>Discussion</a:t>
            </a:r>
            <a:r>
              <a:rPr lang="en-GB" sz="2800" b="1" dirty="0" smtClean="0"/>
              <a:t>: </a:t>
            </a:r>
            <a:r>
              <a:rPr lang="en-GB" sz="2800" b="1" dirty="0" smtClean="0"/>
              <a:t>Connecting the good practices (</a:t>
            </a:r>
            <a:r>
              <a:rPr lang="en-GB" sz="2800" b="1" dirty="0" smtClean="0"/>
              <a:t>adelphi)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>
                <a:solidFill>
                  <a:srgbClr val="C00000"/>
                </a:solidFill>
              </a:rPr>
              <a:t>Presentation </a:t>
            </a:r>
            <a:r>
              <a:rPr lang="en-GB" sz="2800" b="1" dirty="0" smtClean="0">
                <a:solidFill>
                  <a:srgbClr val="C00000"/>
                </a:solidFill>
              </a:rPr>
              <a:t>and discussion</a:t>
            </a:r>
            <a:r>
              <a:rPr lang="en-GB" sz="2800" b="1" dirty="0" smtClean="0"/>
              <a:t>: Toolbox (FFU)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812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SE4JOBS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r>
              <a:rPr lang="de-DE" sz="2800" dirty="0" err="1" smtClean="0"/>
              <a:t>Process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implementation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joint</a:t>
            </a:r>
            <a:r>
              <a:rPr lang="de-DE" sz="2800" dirty="0" smtClean="0"/>
              <a:t> FFU-adelphi </a:t>
            </a:r>
            <a:r>
              <a:rPr lang="de-DE" sz="2800" dirty="0" err="1" smtClean="0"/>
              <a:t>activities</a:t>
            </a:r>
            <a:endParaRPr lang="en-GB" sz="2800" dirty="0"/>
          </a:p>
        </p:txBody>
      </p:sp>
      <p:sp>
        <p:nvSpPr>
          <p:cNvPr id="8" name="Rechteck 7"/>
          <p:cNvSpPr/>
          <p:nvPr/>
        </p:nvSpPr>
        <p:spPr>
          <a:xfrm>
            <a:off x="685801" y="2765763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/>
              <a:t>International good practices</a:t>
            </a:r>
            <a:endParaRPr lang="en-GB" sz="3600" dirty="0"/>
          </a:p>
          <a:p>
            <a:r>
              <a:rPr lang="en-GB" sz="3600" dirty="0" smtClean="0"/>
              <a:t>	</a:t>
            </a:r>
            <a:r>
              <a:rPr lang="en-GB" sz="3600" dirty="0" smtClean="0">
                <a:solidFill>
                  <a:srgbClr val="C00000"/>
                </a:solidFill>
                <a:sym typeface="Wingdings"/>
              </a:rPr>
              <a:t></a:t>
            </a:r>
            <a:r>
              <a:rPr lang="en-GB" sz="3600" dirty="0" err="1" smtClean="0"/>
              <a:t>Energypedia</a:t>
            </a:r>
            <a:r>
              <a:rPr lang="en-GB" sz="3600" dirty="0" smtClean="0"/>
              <a:t> Toolbox</a:t>
            </a:r>
            <a:endParaRPr lang="en-GB" sz="3600" dirty="0"/>
          </a:p>
          <a:p>
            <a:r>
              <a:rPr lang="en-GB" sz="3600" dirty="0" smtClean="0"/>
              <a:t>		</a:t>
            </a:r>
            <a:r>
              <a:rPr lang="en-GB" sz="3600" dirty="0">
                <a:solidFill>
                  <a:srgbClr val="C00000"/>
                </a:solidFill>
                <a:sym typeface="Wingdings"/>
              </a:rPr>
              <a:t>  </a:t>
            </a:r>
            <a:r>
              <a:rPr lang="en-GB" sz="3600" dirty="0" smtClean="0"/>
              <a:t>Regional </a:t>
            </a:r>
            <a:r>
              <a:rPr lang="en-GB" sz="3600" dirty="0"/>
              <a:t>integration</a:t>
            </a:r>
          </a:p>
          <a:p>
            <a:r>
              <a:rPr lang="en-GB" sz="3600" dirty="0" smtClean="0"/>
              <a:t>			</a:t>
            </a:r>
            <a:r>
              <a:rPr lang="en-GB" sz="3600" dirty="0">
                <a:solidFill>
                  <a:srgbClr val="C00000"/>
                </a:solidFill>
                <a:sym typeface="Wingdings"/>
              </a:rPr>
              <a:t>  </a:t>
            </a:r>
            <a:r>
              <a:rPr lang="en-GB" sz="3600" dirty="0" smtClean="0"/>
              <a:t>Stakeholder dialogues</a:t>
            </a:r>
            <a:endParaRPr lang="en-GB" sz="3600" dirty="0"/>
          </a:p>
          <a:p>
            <a:r>
              <a:rPr lang="en-GB" sz="3600" dirty="0" smtClean="0"/>
              <a:t>				</a:t>
            </a:r>
            <a:r>
              <a:rPr lang="en-GB" sz="3600" dirty="0">
                <a:solidFill>
                  <a:srgbClr val="C00000"/>
                </a:solidFill>
                <a:sym typeface="Wingdings"/>
              </a:rPr>
              <a:t>  </a:t>
            </a:r>
            <a:r>
              <a:rPr lang="en-GB" sz="3600" dirty="0" smtClean="0"/>
              <a:t>Strengthening capacities</a:t>
            </a:r>
            <a:endParaRPr lang="en-GB" sz="3600" dirty="0"/>
          </a:p>
          <a:p>
            <a:r>
              <a:rPr lang="en-GB" sz="3600" dirty="0" smtClean="0"/>
              <a:t>					</a:t>
            </a:r>
            <a:r>
              <a:rPr lang="en-GB" sz="3600" dirty="0">
                <a:solidFill>
                  <a:srgbClr val="C00000"/>
                </a:solidFill>
                <a:sym typeface="Wingdings"/>
              </a:rPr>
              <a:t>  </a:t>
            </a:r>
            <a:r>
              <a:rPr lang="en-GB" sz="3600" dirty="0" smtClean="0"/>
              <a:t>Pilot projects planning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571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Tunisia overview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590525" y="3860617"/>
            <a:ext cx="4565659" cy="2745588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STWH: 700,000 m²  (of targeted 1 million m² by 2016) installed (2013)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EE: established, supporting agency ANME, decrease of energy intensity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 capacity equals 6% of total capacity or 3% of annual production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PV: mostly small-scale, 10 MW project co-financed by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KfW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Jobs: 3390 (1,445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975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indirect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; EE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Jobs: 930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796077934"/>
              </p:ext>
            </p:extLst>
          </p:nvPr>
        </p:nvGraphicFramePr>
        <p:xfrm>
          <a:off x="6034278" y="1094203"/>
          <a:ext cx="3983781" cy="2745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997218736"/>
              </p:ext>
            </p:extLst>
          </p:nvPr>
        </p:nvGraphicFramePr>
        <p:xfrm>
          <a:off x="638440" y="1094203"/>
          <a:ext cx="4794172" cy="2451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Inhaltsplatzhalter 5"/>
          <p:cNvSpPr txBox="1">
            <a:spLocks/>
          </p:cNvSpPr>
          <p:nvPr/>
        </p:nvSpPr>
        <p:spPr>
          <a:xfrm>
            <a:off x="638440" y="3860617"/>
            <a:ext cx="4565659" cy="274558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69875" indent="-269875" algn="l" defTabSz="521437" rtl="0" eaLnBrk="1" latinLnBrk="0" hangingPunct="1">
              <a:spcBef>
                <a:spcPts val="1200"/>
              </a:spcBef>
              <a:spcAft>
                <a:spcPts val="300"/>
              </a:spcAft>
              <a:buClr>
                <a:srgbClr val="9F0014"/>
              </a:buClr>
              <a:buFont typeface="Lucida Grande"/>
              <a:buChar char="•"/>
              <a:defRPr sz="2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1pPr>
            <a:lvl2pPr marL="727075" indent="-273050" algn="l" defTabSz="521437" rtl="0" eaLnBrk="1" latinLnBrk="0" hangingPunct="1">
              <a:spcBef>
                <a:spcPts val="300"/>
              </a:spcBef>
              <a:spcAft>
                <a:spcPts val="600"/>
              </a:spcAft>
              <a:buClr>
                <a:srgbClr val="9F0014"/>
              </a:buClr>
              <a:buFont typeface="Lucida Grande"/>
              <a:buChar char="•"/>
              <a:defRPr sz="20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2pPr>
            <a:lvl3pPr marL="1303592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3pPr>
            <a:lvl4pPr marL="1825028" indent="-260718" algn="l" defTabSz="521437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4pPr>
            <a:lvl5pPr marL="2346465" indent="-260718" algn="l" defTabSz="521437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rgbClr val="4B4B4B"/>
                </a:solidFill>
                <a:latin typeface="DINOT"/>
                <a:ea typeface="+mn-ea"/>
                <a:cs typeface="DINOT"/>
              </a:defRPr>
            </a:lvl5pPr>
            <a:lvl6pPr marL="286790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338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0775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211" indent="-260718" algn="l" defTabSz="52143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Power generation heavily dependent on imported gas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Subsidised prices, first subsidy lifts in 2014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STEG as quasi monopolist for generation, transmission, distribution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New targets for RE (Plan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Solaire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Tunisien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in 2030: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1,700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MW wind;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MW PV;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MW CSP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Renewable Energy Law blocked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8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  <p:bldGraphic spid="8" grpId="0">
        <p:bldAsOne/>
      </p:bldGraphic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Tunisia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2</a:t>
            </a:r>
            <a:endParaRPr lang="de-DE" dirty="0"/>
          </a:p>
        </p:txBody>
      </p:sp>
      <p:graphicFrame>
        <p:nvGraphicFramePr>
          <p:cNvPr id="5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857187"/>
              </p:ext>
            </p:extLst>
          </p:nvPr>
        </p:nvGraphicFramePr>
        <p:xfrm>
          <a:off x="534431" y="1446212"/>
          <a:ext cx="9522971" cy="4752881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2246668"/>
                <a:gridCol w="7276303"/>
              </a:tblGrid>
              <a:tr h="19464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1600" b="1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600" b="1" baseline="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Dependency on limited number of foreign markets and sectors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Good state of infrastructure (transportation, energy) but limited to interior regions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level of education but also high unemployment among youth, limited engagement of private sector in vocational training</a:t>
                      </a:r>
                    </a:p>
                  </a:txBody>
                  <a:tcPr/>
                </a:tc>
              </a:tr>
              <a:tr h="1222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 defTabSz="521437" rtl="0" eaLnBrk="1" latinLnBrk="0" hangingPunct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Established industrial policy with current focus on innovation, FDI, export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l" defTabSz="521437" rtl="0" eaLnBrk="1" latinLnBrk="0" hangingPunct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Regional development (e.g.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Pôles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Compétivité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842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</a:t>
                      </a:r>
                      <a:r>
                        <a:rPr lang="de-DE" sz="16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 defTabSz="521437" rtl="0" eaLnBrk="1" latinLnBrk="0" hangingPunct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Industrial sector: Developed industry  (manufacturing, service sector) but fragmented (regional, ownership, export/local market)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l" defTabSz="521437" rtl="0" eaLnBrk="1" latinLnBrk="0" hangingPunct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 Manufacturing: services and partly equipment (STWH, EE); research, cluster (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Borj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Cedria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de-DE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1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and Opportunities for RE development</a:t>
            </a:r>
            <a:endParaRPr lang="en-GB" dirty="0"/>
          </a:p>
        </p:txBody>
      </p:sp>
      <p:graphicFrame>
        <p:nvGraphicFramePr>
          <p:cNvPr id="6" name="Inhalts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047877"/>
              </p:ext>
            </p:extLst>
          </p:nvPr>
        </p:nvGraphicFramePr>
        <p:xfrm>
          <a:off x="322729" y="1237129"/>
          <a:ext cx="5419165" cy="5459506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278494"/>
                <a:gridCol w="4140671"/>
              </a:tblGrid>
              <a:tr h="4752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Barriers</a:t>
                      </a:r>
                    </a:p>
                  </a:txBody>
                  <a:tcPr>
                    <a:noFill/>
                  </a:tcPr>
                </a:tc>
              </a:tr>
              <a:tr h="1340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en-GB" sz="1600" b="1" baseline="0" noProof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conditions</a:t>
                      </a:r>
                      <a:endParaRPr lang="en-GB" sz="1600" b="1" noProof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Risk averse banks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 lack of adequately skilled labour and training programmes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439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en-GB" sz="1600" b="1" noProof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electricity market concentrated, private investments blocked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Stakeholder dialogue evolving but potential for inclusion of civil society including the private sector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Blockage of Renewable Energy Law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Administrative procedures are not transparent, not standardized</a:t>
                      </a:r>
                    </a:p>
                  </a:txBody>
                  <a:tcPr>
                    <a:noFill/>
                  </a:tcPr>
                </a:tc>
              </a:tr>
              <a:tr h="1600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sector</a:t>
                      </a:r>
                      <a:endParaRPr lang="en-GB" sz="1600" b="1" noProof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Lack of information and capacities with regard to business models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Low level of organisation of RE companies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Inhalts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0789408"/>
              </p:ext>
            </p:extLst>
          </p:nvPr>
        </p:nvGraphicFramePr>
        <p:xfrm>
          <a:off x="5741894" y="1237130"/>
          <a:ext cx="4464000" cy="545512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4464000"/>
              </a:tblGrid>
              <a:tr h="476409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Opportunities</a:t>
                      </a:r>
                    </a:p>
                  </a:txBody>
                  <a:tcPr>
                    <a:noFill/>
                  </a:tcPr>
                </a:tc>
              </a:tr>
              <a:tr h="1337022"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Well developed infrastructure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 resources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level of education, existing RE university programmes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Support for FDI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43485"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experience with EE (policy, institution, instruments),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Existing self-consumption/net-metering scheme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Successful PROSOL programme (STWH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PROSOLelec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developing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under current market conditions</a:t>
                      </a:r>
                      <a:endParaRPr lang="en-GB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Industrial/regional development policy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598212"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Existing RE / EE industrial sector including manufacturing and services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Industry and technology hubs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Initiatives to promote connection among industry players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37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Tunisia - Questions</a:t>
            </a:r>
            <a:endParaRPr lang="en-GB" dirty="0"/>
          </a:p>
        </p:txBody>
      </p:sp>
      <p:graphicFrame>
        <p:nvGraphicFramePr>
          <p:cNvPr id="6" name="Inhaltsplatzhalt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111783"/>
              </p:ext>
            </p:extLst>
          </p:nvPr>
        </p:nvGraphicFramePr>
        <p:xfrm>
          <a:off x="322729" y="1237129"/>
          <a:ext cx="9688374" cy="5470177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2285689"/>
                <a:gridCol w="7402685"/>
              </a:tblGrid>
              <a:tr h="13401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1600" b="1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600" b="1" baseline="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How can needed private investment (PST) be stimulated? Which roles do banks and FDI play?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Capacity building with banks?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How can research, industry and education be better linked? </a:t>
                      </a:r>
                    </a:p>
                  </a:txBody>
                  <a:tcPr/>
                </a:tc>
              </a:tr>
              <a:tr h="20439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Liberalisation of energy market? Independent regulator?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how can processes for projects be standardized? How can clear regulations for investors be established?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What is needed to guarantee grid-access to private investors?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Policy alignment: industrial/energy policy  and RE/EE private sector development and regional development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What can be learned from the PROSOL design and implementation?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How can the energy debate be further developed to promote renewable energy law? Further stakeholder dialogues? How can an ordinance be established?</a:t>
                      </a: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</a:t>
                      </a:r>
                      <a:r>
                        <a:rPr lang="de-DE" sz="16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endParaRPr lang="de-DE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Business case development; pilot cases funded by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gvt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/donors?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Capacity building with regard to market development (PV, STWH…)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value chains be completed in collaboration with international players?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Which part of the value chain or which types of companies should be supported?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85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de-DE" sz="4800" dirty="0" smtClean="0"/>
          </a:p>
          <a:p>
            <a:pPr marL="0" indent="0" algn="ctr">
              <a:buNone/>
            </a:pPr>
            <a:endParaRPr lang="de-DE" sz="4800" dirty="0"/>
          </a:p>
          <a:p>
            <a:pPr marL="0" indent="0" algn="ctr">
              <a:buNone/>
            </a:pPr>
            <a:r>
              <a:rPr lang="de-DE" sz="4800" dirty="0" smtClean="0">
                <a:solidFill>
                  <a:srgbClr val="C00000"/>
                </a:solidFill>
              </a:rPr>
              <a:t>MOROCCO</a:t>
            </a:r>
            <a:endParaRPr lang="en-GB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Morocco</a:t>
            </a:r>
            <a:r>
              <a:rPr lang="de-DE" dirty="0" smtClean="0"/>
              <a:t> - </a:t>
            </a:r>
            <a:r>
              <a:rPr lang="de-DE" dirty="0" err="1" smtClean="0"/>
              <a:t>Overview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4366628"/>
              </p:ext>
            </p:extLst>
          </p:nvPr>
        </p:nvGraphicFramePr>
        <p:xfrm>
          <a:off x="773113" y="1446213"/>
          <a:ext cx="9358312" cy="484632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539781"/>
                <a:gridCol w="781853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200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Large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r>
                        <a:rPr lang="de-DE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scale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investments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wind </a:t>
                      </a:r>
                      <a:r>
                        <a:rPr lang="de-DE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solar</a:t>
                      </a: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grid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connection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LV &amp; MV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net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metering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feed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tariff</a:t>
                      </a:r>
                      <a:endParaRPr lang="en-GB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Dependency on limited number of foreign markets </a:t>
                      </a:r>
                      <a:endParaRPr lang="en-GB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level of education but also high unemployment among youth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energy 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dependency</a:t>
                      </a:r>
                      <a:endParaRPr lang="de-DE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Strong legal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clear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short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term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targets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robust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de-DE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Programme National des Actions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Prioritiares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sector</a:t>
                      </a:r>
                      <a:endParaRPr lang="de-DE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Strategy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Solar Plan, Integrated Wind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subsidies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Private </a:t>
                      </a:r>
                      <a:r>
                        <a:rPr lang="de-DE" sz="20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endParaRPr lang="de-DE" sz="20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Enabling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climate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investment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improving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de-DE" sz="2000" kern="1200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5214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Efficiency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job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market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ranked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121/155</a:t>
                      </a: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ONEE, public c</a:t>
                      </a:r>
                      <a:r>
                        <a:rPr lang="en-GB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oncessions and some private (</a:t>
                      </a:r>
                      <a:r>
                        <a:rPr lang="en-GB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Regies</a:t>
                      </a:r>
                      <a:r>
                        <a:rPr lang="en-GB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Established 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competitors is very low, open market?</a:t>
                      </a:r>
                    </a:p>
                    <a:p>
                      <a:pPr marL="285750" lvl="0" indent="-285750" algn="l" defTabSz="521437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Federations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private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sector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only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few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SME do</a:t>
                      </a:r>
                      <a:r>
                        <a:rPr lang="de-DE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expand</a:t>
                      </a:r>
                      <a:endParaRPr lang="de-DE" sz="2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0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elphi_PPT_Master_EN_aktualisiert">
  <a:themeElements>
    <a:clrScheme name="Benutzerdefiniert 9">
      <a:dk1>
        <a:srgbClr val="4B4B4B"/>
      </a:dk1>
      <a:lt1>
        <a:sysClr val="window" lastClr="FFFFFF"/>
      </a:lt1>
      <a:dk2>
        <a:srgbClr val="9F0014"/>
      </a:dk2>
      <a:lt2>
        <a:srgbClr val="FFFFFF"/>
      </a:lt2>
      <a:accent1>
        <a:srgbClr val="4B4B4B"/>
      </a:accent1>
      <a:accent2>
        <a:srgbClr val="9F0014"/>
      </a:accent2>
      <a:accent3>
        <a:srgbClr val="ACACAC"/>
      </a:accent3>
      <a:accent4>
        <a:srgbClr val="646464"/>
      </a:accent4>
      <a:accent5>
        <a:srgbClr val="828282"/>
      </a:accent5>
      <a:accent6>
        <a:srgbClr val="9F0014"/>
      </a:accent6>
      <a:hlink>
        <a:srgbClr val="9F0014"/>
      </a:hlink>
      <a:folHlink>
        <a:srgbClr val="9F00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F0014"/>
        </a:solidFill>
        <a:ln>
          <a:noFill/>
        </a:ln>
        <a:effectLst/>
      </a:spPr>
      <a:bodyPr lIns="216000" tIns="234000" rIns="216000" bIns="234000" rtlCol="0" anchor="ctr"/>
      <a:lstStyle>
        <a:defPPr algn="ctr">
          <a:defRPr sz="2200">
            <a:latin typeface="DINOT-Bold"/>
            <a:cs typeface="DINOT-Bold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0" cap="rnd">
          <a:prstDash val="sysDot"/>
          <a:tailEnd type="triangle" w="lg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adelphi_PPT_Master_EN_aktualisiert</Template>
  <TotalTime>0</TotalTime>
  <Words>958</Words>
  <Application>Microsoft Office PowerPoint</Application>
  <PresentationFormat>Benutzerdefiniert</PresentationFormat>
  <Paragraphs>153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adelphi_PPT_Master_EN_aktualisiert</vt:lpstr>
      <vt:lpstr>PowerPoint-Präsentation</vt:lpstr>
      <vt:lpstr>Agenda</vt:lpstr>
      <vt:lpstr>SE4JOBS</vt:lpstr>
      <vt:lpstr>Tunisia overview</vt:lpstr>
      <vt:lpstr>Tunisia overview 2</vt:lpstr>
      <vt:lpstr>Barriers and Opportunities for RE development</vt:lpstr>
      <vt:lpstr>Tunisia - Questions</vt:lpstr>
      <vt:lpstr>PowerPoint-Präsentation</vt:lpstr>
      <vt:lpstr>Morocco - Overview</vt:lpstr>
      <vt:lpstr>Morrocco – overview</vt:lpstr>
      <vt:lpstr>Morocco current status</vt:lpstr>
      <vt:lpstr>Morocco - Barriers</vt:lpstr>
      <vt:lpstr>Morocco – Questions</vt:lpstr>
      <vt:lpstr>PowerPoint-Präsentation</vt:lpstr>
    </vt:vector>
  </TitlesOfParts>
  <Company>adelphi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Anne Dahmen - adelphi</dc:creator>
  <cp:lastModifiedBy>Johara Bellali - adelphi</cp:lastModifiedBy>
  <cp:revision>175</cp:revision>
  <cp:lastPrinted>2010-10-19T13:53:12Z</cp:lastPrinted>
  <dcterms:created xsi:type="dcterms:W3CDTF">2015-01-29T10:00:18Z</dcterms:created>
  <dcterms:modified xsi:type="dcterms:W3CDTF">2015-03-25T08:29:45Z</dcterms:modified>
</cp:coreProperties>
</file>